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sldIdLst>
    <p:sldId id="256" r:id="rId2"/>
    <p:sldId id="257" r:id="rId3"/>
    <p:sldId id="258" r:id="rId4"/>
    <p:sldId id="269" r:id="rId5"/>
    <p:sldId id="263" r:id="rId6"/>
    <p:sldId id="260" r:id="rId7"/>
    <p:sldId id="277" r:id="rId8"/>
    <p:sldId id="259" r:id="rId9"/>
    <p:sldId id="270" r:id="rId10"/>
    <p:sldId id="264" r:id="rId11"/>
    <p:sldId id="265" r:id="rId12"/>
    <p:sldId id="266" r:id="rId13"/>
    <p:sldId id="275" r:id="rId14"/>
    <p:sldId id="262" r:id="rId15"/>
    <p:sldId id="278" r:id="rId16"/>
    <p:sldId id="271" r:id="rId17"/>
    <p:sldId id="282" r:id="rId18"/>
    <p:sldId id="284" r:id="rId19"/>
    <p:sldId id="283" r:id="rId20"/>
    <p:sldId id="285" r:id="rId21"/>
    <p:sldId id="307" r:id="rId22"/>
    <p:sldId id="272" r:id="rId23"/>
    <p:sldId id="273" r:id="rId24"/>
    <p:sldId id="274" r:id="rId25"/>
    <p:sldId id="296" r:id="rId26"/>
    <p:sldId id="279" r:id="rId27"/>
    <p:sldId id="287" r:id="rId28"/>
    <p:sldId id="286" r:id="rId29"/>
    <p:sldId id="288" r:id="rId30"/>
    <p:sldId id="293" r:id="rId31"/>
    <p:sldId id="290" r:id="rId32"/>
    <p:sldId id="295" r:id="rId33"/>
    <p:sldId id="292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280" r:id="rId42"/>
    <p:sldId id="281" r:id="rId43"/>
    <p:sldId id="306" r:id="rId44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67" autoAdjust="0"/>
    <p:restoredTop sz="99126" autoAdjust="0"/>
  </p:normalViewPr>
  <p:slideViewPr>
    <p:cSldViewPr snapToGrid="0" snapToObjects="1">
      <p:cViewPr varScale="1">
        <p:scale>
          <a:sx n="75" d="100"/>
          <a:sy n="75" d="100"/>
        </p:scale>
        <p:origin x="-1188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3795" y="5052545"/>
            <a:ext cx="5637010" cy="882119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15B66-9468-5045-9106-B16EF875C8F8}" type="datetimeFigureOut">
              <a:rPr lang="it-IT" smtClean="0"/>
              <a:t>07/06/2012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31B44-A54D-6742-ABE5-B9631754888C}" type="slidenum">
              <a:rPr lang="it-IT" smtClean="0"/>
              <a:t>‹N›</a:t>
            </a:fld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7581" y="3132290"/>
            <a:ext cx="7175351" cy="1793167"/>
          </a:xfrm>
          <a:effectLst/>
        </p:spPr>
        <p:txBody>
          <a:bodyPr>
            <a:noAutofit/>
          </a:bodyPr>
          <a:lstStyle>
            <a:lvl1pPr marL="640080" indent="-457200" algn="l">
              <a:defRPr sz="54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905000" y="731519"/>
            <a:ext cx="6400800" cy="3474720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15B66-9468-5045-9106-B16EF875C8F8}" type="datetimeFigureOut">
              <a:rPr lang="it-IT" smtClean="0"/>
              <a:t>07/06/2012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31B44-A54D-6742-ABE5-B9631754888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3758" y="376517"/>
            <a:ext cx="2057400" cy="5238339"/>
          </a:xfrm>
          <a:effectLst/>
        </p:spPr>
        <p:txBody>
          <a:bodyPr vert="eaVert"/>
          <a:lstStyle>
            <a:lvl1pPr algn="l">
              <a:defRPr/>
            </a:lvl1pPr>
          </a:lstStyle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24113" y="731519"/>
            <a:ext cx="4829287" cy="4894729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15B66-9468-5045-9106-B16EF875C8F8}" type="datetimeFigureOut">
              <a:rPr lang="it-IT" smtClean="0"/>
              <a:t>07/06/2012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31B44-A54D-6742-ABE5-B9631754888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15B66-9468-5045-9106-B16EF875C8F8}" type="datetimeFigureOut">
              <a:rPr lang="it-IT" smtClean="0"/>
              <a:t>07/06/2012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31B44-A54D-6742-ABE5-B9631754888C}" type="slidenum">
              <a:rPr lang="it-IT" smtClean="0"/>
              <a:t>‹N›</a:t>
            </a:fld>
            <a:endParaRPr lang="it-IT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143000" y="731520"/>
            <a:ext cx="6400800" cy="347472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33195" y="2172648"/>
            <a:ext cx="5966666" cy="2423346"/>
          </a:xfrm>
          <a:effectLst/>
        </p:spPr>
        <p:txBody>
          <a:bodyPr anchor="b"/>
          <a:lstStyle>
            <a:lvl1pPr algn="r">
              <a:defRPr sz="4600" b="1" cap="none" baseline="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22438" y="4607511"/>
            <a:ext cx="5970494" cy="835460"/>
          </a:xfrm>
        </p:spPr>
        <p:txBody>
          <a:bodyPr anchor="t"/>
          <a:lstStyle>
            <a:lvl1pPr marL="0" indent="0" algn="r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15B66-9468-5045-9106-B16EF875C8F8}" type="datetimeFigureOut">
              <a:rPr lang="it-IT" smtClean="0"/>
              <a:t>07/06/2012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31B44-A54D-6742-ABE5-B9631754888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15B66-9468-5045-9106-B16EF875C8F8}" type="datetimeFigureOut">
              <a:rPr lang="it-IT" smtClean="0"/>
              <a:t>07/06/2012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31B44-A54D-6742-ABE5-B9631754888C}" type="slidenum">
              <a:rPr lang="it-IT" smtClean="0"/>
              <a:t>‹N›</a:t>
            </a:fld>
            <a:endParaRPr lang="it-IT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142999" y="731519"/>
            <a:ext cx="3346704" cy="347472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731520"/>
            <a:ext cx="3346704" cy="3474720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6447" y="1400327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7302" y="731520"/>
            <a:ext cx="3346704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lang="en-US" sz="2400" b="1" i="0" kern="1200" dirty="0" smtClean="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/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ctr" defTabSz="914400" rtl="0" eaLnBrk="1" latinLnBrk="0" hangingPunct="1">
              <a:spcBef>
                <a:spcPct val="20000"/>
              </a:spcBef>
              <a:spcAft>
                <a:spcPts val="300"/>
              </a:spcAft>
              <a:buClr>
                <a:schemeClr val="accent6">
                  <a:lumMod val="75000"/>
                </a:schemeClr>
              </a:buClr>
              <a:buSzPct val="130000"/>
              <a:buFont typeface="Georgia" pitchFamily="18" charset="0"/>
              <a:buNone/>
            </a:pPr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399032"/>
            <a:ext cx="3346704" cy="2743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15B66-9468-5045-9106-B16EF875C8F8}" type="datetimeFigureOut">
              <a:rPr lang="it-IT" smtClean="0"/>
              <a:t>07/06/2012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31B44-A54D-6742-ABE5-B9631754888C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15B66-9468-5045-9106-B16EF875C8F8}" type="datetimeFigureOut">
              <a:rPr lang="it-IT" smtClean="0"/>
              <a:t>07/06/2012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31B44-A54D-6742-ABE5-B9631754888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15B66-9468-5045-9106-B16EF875C8F8}" type="datetimeFigureOut">
              <a:rPr lang="it-IT" smtClean="0"/>
              <a:t>07/06/2012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31B44-A54D-6742-ABE5-B9631754888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095" y="2209800"/>
            <a:ext cx="3636085" cy="1258493"/>
          </a:xfrm>
          <a:effectLst/>
        </p:spPr>
        <p:txBody>
          <a:bodyPr anchor="b">
            <a:noAutofit/>
          </a:bodyPr>
          <a:lstStyle>
            <a:lvl1pPr marL="228600" indent="-228600" algn="l">
              <a:defRPr sz="2800" b="1">
                <a:effectLst/>
              </a:defRPr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3515" y="731520"/>
            <a:ext cx="4017085" cy="4894730"/>
          </a:xfrm>
        </p:spPr>
        <p:txBody>
          <a:bodyPr anchor="ctr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5765" y="3497802"/>
            <a:ext cx="3388660" cy="21395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15B66-9468-5045-9106-B16EF875C8F8}" type="datetimeFigureOut">
              <a:rPr lang="it-IT" smtClean="0"/>
              <a:t>07/06/2012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31B44-A54D-6742-ABE5-B9631754888C}" type="slidenum">
              <a:rPr lang="it-IT" smtClean="0"/>
              <a:t>‹N›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866920"/>
            <a:ext cx="9144000" cy="2991080"/>
          </a:xfrm>
          <a:prstGeom prst="rect">
            <a:avLst/>
          </a:prstGeom>
          <a:gradFill>
            <a:gsLst>
              <a:gs pos="0">
                <a:schemeClr val="bg1">
                  <a:alpha val="92000"/>
                </a:schemeClr>
              </a:gs>
              <a:gs pos="37000">
                <a:schemeClr val="bg1">
                  <a:alpha val="77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386692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48000">
                <a:schemeClr val="bg1">
                  <a:alpha val="63000"/>
                </a:schemeClr>
              </a:gs>
              <a:gs pos="100000">
                <a:schemeClr val="bg2">
                  <a:alpha val="8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0" y="2652311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4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475175" y="1143000"/>
            <a:ext cx="4114800" cy="3127806"/>
          </a:xfrm>
          <a:prstGeom prst="roundRect">
            <a:avLst>
              <a:gd name="adj" fmla="val 4230"/>
            </a:avLst>
          </a:prstGeom>
          <a:solidFill>
            <a:schemeClr val="bg2">
              <a:lumMod val="90000"/>
            </a:schemeClr>
          </a:solidFill>
          <a:effectLst>
            <a:reflection blurRad="4350" stA="23000" endA="300" endPos="28000" dir="5400000" sy="-100000" algn="bl" rotWithShape="0"/>
          </a:effectLst>
          <a:scene3d>
            <a:camera prst="perspectiveContrastingLeftFacing" fov="1800000">
              <a:rot lat="300000" lon="2100000" rev="0"/>
            </a:camera>
            <a:lightRig rig="balanced" dir="t"/>
          </a:scene3d>
          <a:sp3d>
            <a:bevelT w="50800" h="50800"/>
          </a:sp3d>
        </p:spPr>
        <p:txBody>
          <a:bodyPr>
            <a:normAutofit/>
            <a:flatTx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77887" y="1010486"/>
            <a:ext cx="3694114" cy="2163020"/>
          </a:xfrm>
        </p:spPr>
        <p:txBody>
          <a:bodyPr anchor="b"/>
          <a:lstStyle>
            <a:lvl1pPr marL="182880" indent="-182880">
              <a:buFont typeface="Georgia" pitchFamily="18" charset="0"/>
              <a:buChar char="*"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15B66-9468-5045-9106-B16EF875C8F8}" type="datetimeFigureOut">
              <a:rPr lang="it-IT" smtClean="0"/>
              <a:t>07/06/2012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131B44-A54D-6742-ABE5-B9631754888C}" type="slidenum">
              <a:rPr lang="it-IT" smtClean="0"/>
              <a:t>‹N›</a:t>
            </a:fld>
            <a:endParaRPr lang="it-IT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7268" y="4464421"/>
            <a:ext cx="6383538" cy="1143000"/>
          </a:xfrm>
        </p:spPr>
        <p:txBody>
          <a:bodyPr anchor="b">
            <a:noAutofit/>
          </a:bodyPr>
          <a:lstStyle>
            <a:lvl1pPr algn="l">
              <a:defRPr sz="4600" b="1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105400"/>
            <a:ext cx="9144000" cy="1752600"/>
          </a:xfrm>
          <a:prstGeom prst="rect">
            <a:avLst/>
          </a:prstGeom>
          <a:gradFill>
            <a:gsLst>
              <a:gs pos="0">
                <a:schemeClr val="bg1">
                  <a:alpha val="91000"/>
                </a:schemeClr>
              </a:gs>
              <a:gs pos="37000">
                <a:schemeClr val="bg1">
                  <a:alpha val="76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9144000" cy="51054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89000"/>
                </a:schemeClr>
              </a:gs>
              <a:gs pos="48000">
                <a:schemeClr val="bg1">
                  <a:alpha val="62000"/>
                </a:schemeClr>
              </a:gs>
              <a:gs pos="100000">
                <a:schemeClr val="bg2">
                  <a:alpha val="79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0" y="3768304"/>
            <a:ext cx="9144000" cy="2286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0"/>
                </a:schemeClr>
              </a:gs>
              <a:gs pos="29000">
                <a:schemeClr val="bg1">
                  <a:alpha val="30000"/>
                </a:schemeClr>
              </a:gs>
              <a:gs pos="45000">
                <a:schemeClr val="bg2">
                  <a:alpha val="40000"/>
                </a:schemeClr>
              </a:gs>
              <a:gs pos="55000">
                <a:schemeClr val="bg1">
                  <a:alpha val="26000"/>
                </a:schemeClr>
              </a:gs>
              <a:gs pos="65000">
                <a:schemeClr val="bg2">
                  <a:alpha val="60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0" y="1600200"/>
            <a:ext cx="9144000" cy="5105400"/>
          </a:xfrm>
          <a:prstGeom prst="ellipse">
            <a:avLst/>
          </a:prstGeom>
          <a:gradFill flip="none" rotWithShape="1">
            <a:gsLst>
              <a:gs pos="0">
                <a:schemeClr val="bg1"/>
              </a:gs>
              <a:gs pos="56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93289" y="4372168"/>
            <a:ext cx="6512511" cy="1143000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732260"/>
            <a:ext cx="6400800" cy="3474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172200" y="6172200"/>
            <a:ext cx="2514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83D15B66-9468-5045-9106-B16EF875C8F8}" type="datetimeFigureOut">
              <a:rPr lang="it-IT" smtClean="0"/>
              <a:t>07/06/2012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199" y="6172200"/>
            <a:ext cx="335280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810000" y="6172200"/>
            <a:ext cx="182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98131B44-A54D-6742-ABE5-B9631754888C}" type="slidenum">
              <a:rPr lang="it-IT" smtClean="0"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</p:sldLayoutIdLst>
  <p:timing>
    <p:tnLst>
      <p:par>
        <p:cTn id="1" dur="indefinite" restart="never" nodeType="tmRoot"/>
      </p:par>
    </p:tnLst>
  </p:timing>
  <p:txStyles>
    <p:titleStyle>
      <a:lvl1pPr marL="320040" indent="-320040" algn="r" defTabSz="914400" rtl="0" eaLnBrk="1" latinLnBrk="0" hangingPunct="1">
        <a:spcBef>
          <a:spcPct val="0"/>
        </a:spcBef>
        <a:buClr>
          <a:schemeClr val="accent6">
            <a:lumMod val="75000"/>
          </a:schemeClr>
        </a:buClr>
        <a:buSzPct val="128000"/>
        <a:buFont typeface="Georgia" pitchFamily="18" charset="0"/>
        <a:buChar char="*"/>
        <a:defRPr sz="4600" b="1" i="0" kern="1200">
          <a:gradFill>
            <a:gsLst>
              <a:gs pos="0">
                <a:schemeClr val="tx1"/>
              </a:gs>
              <a:gs pos="40000">
                <a:schemeClr val="tx1">
                  <a:lumMod val="75000"/>
                  <a:lumOff val="25000"/>
                </a:schemeClr>
              </a:gs>
              <a:gs pos="100000">
                <a:schemeClr val="tx2">
                  <a:alpha val="65000"/>
                </a:schemeClr>
              </a:gs>
            </a:gsLst>
            <a:lin ang="5400000" scaled="0"/>
          </a:gradFill>
          <a:effectLst>
            <a:reflection blurRad="6350" stA="55000" endA="300" endPos="45500" dir="5400000" sy="-100000" algn="bl" rotWithShape="0"/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8988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64208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6596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286000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587752" indent="-182880" algn="l" defTabSz="914400" rtl="0" eaLnBrk="1" latinLnBrk="0" hangingPunct="1">
        <a:spcBef>
          <a:spcPct val="20000"/>
        </a:spcBef>
        <a:spcAft>
          <a:spcPts val="300"/>
        </a:spcAft>
        <a:buClr>
          <a:schemeClr val="accent6">
            <a:lumMod val="75000"/>
          </a:schemeClr>
        </a:buClr>
        <a:buSzPct val="130000"/>
        <a:buFont typeface="Georgia" pitchFamily="18" charset="0"/>
        <a:buChar char="*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slide" Target="slide14.xml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slide" Target="slide4.xml"/><Relationship Id="rId4" Type="http://schemas.openxmlformats.org/officeDocument/2006/relationships/slide" Target="slide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" Target="slide3.xml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0.jpeg"/><Relationship Id="rId4" Type="http://schemas.openxmlformats.org/officeDocument/2006/relationships/image" Target="../media/image16.png"/><Relationship Id="rId9" Type="http://schemas.openxmlformats.org/officeDocument/2006/relationships/slide" Target="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11.xml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1"/>
          <p:cNvSpPr txBox="1">
            <a:spLocks/>
          </p:cNvSpPr>
          <p:nvPr/>
        </p:nvSpPr>
        <p:spPr>
          <a:xfrm>
            <a:off x="751606" y="323949"/>
            <a:ext cx="7249418" cy="2033481"/>
          </a:xfrm>
          <a:prstGeom prst="rect">
            <a:avLst/>
          </a:prstGeom>
          <a:effectLst/>
        </p:spPr>
        <p:txBody>
          <a:bodyPr vert="horz" lIns="91440" tIns="45720" rIns="91440" bIns="45720" rtlCol="0" anchor="t" anchorCtr="0">
            <a:normAutofit fontScale="92500" lnSpcReduction="20000"/>
          </a:bodyPr>
          <a:lstStyle>
            <a:lvl1pPr marL="640080" indent="-457200" algn="l" defTabSz="914400" rtl="0" eaLnBrk="1" latinLnBrk="0" hangingPunct="1">
              <a:spcBef>
                <a:spcPct val="0"/>
              </a:spcBef>
              <a:buClr>
                <a:schemeClr val="accent6">
                  <a:lumMod val="75000"/>
                </a:schemeClr>
              </a:buClr>
              <a:buSzPct val="128000"/>
              <a:buFont typeface="Georgia" pitchFamily="18" charset="0"/>
              <a:buChar char="*"/>
              <a:defRPr sz="5400" b="1" i="0" kern="1200">
                <a:gradFill>
                  <a:gsLst>
                    <a:gs pos="0">
                      <a:schemeClr val="tx1"/>
                    </a:gs>
                    <a:gs pos="40000">
                      <a:schemeClr val="tx1">
                        <a:lumMod val="75000"/>
                        <a:lumOff val="25000"/>
                      </a:schemeClr>
                    </a:gs>
                    <a:gs pos="100000">
                      <a:schemeClr val="tx2">
                        <a:alpha val="65000"/>
                      </a:schemeClr>
                    </a:gs>
                  </a:gsLst>
                  <a:lin ang="5400000" scaled="0"/>
                </a:gradFill>
                <a:effectLst>
                  <a:reflection blurRad="6350" stA="55000" endA="300" endPos="45500" dir="5400000" sy="-100000" algn="bl" rotWithShape="0"/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182880" indent="0" algn="ctr">
              <a:buNone/>
            </a:pPr>
            <a:r>
              <a:rPr lang="it-IT" sz="2400" b="0" dirty="0" smtClean="0"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Università degli studi dell’Aquila</a:t>
            </a:r>
          </a:p>
          <a:p>
            <a:pPr marL="182880" indent="0" algn="ctr">
              <a:buNone/>
            </a:pPr>
            <a:r>
              <a:rPr lang="it-IT" sz="2400" b="0" dirty="0" smtClean="0"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it-IT" sz="2400" b="0" dirty="0" smtClean="0"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it-IT" sz="2400" b="0" dirty="0" smtClean="0"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Facoltà di Ingegneria</a:t>
            </a:r>
          </a:p>
          <a:p>
            <a:pPr marL="182880" indent="0" algn="ctr">
              <a:buNone/>
            </a:pPr>
            <a:r>
              <a:rPr lang="it-IT" sz="2400" b="0" dirty="0" smtClean="0"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it-IT" sz="2400" b="0" dirty="0" smtClean="0"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</a:br>
            <a:r>
              <a:rPr lang="it-IT" sz="2400" b="0" dirty="0" smtClean="0"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Corso di Laurea Magistrale in</a:t>
            </a:r>
          </a:p>
          <a:p>
            <a:pPr marL="182880" indent="0" algn="ctr">
              <a:buNone/>
            </a:pPr>
            <a:r>
              <a:rPr lang="it-IT" sz="2400" b="0" dirty="0" smtClean="0"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> Ingegneria Informatica e Automatica</a:t>
            </a:r>
            <a:r>
              <a:rPr lang="it-IT" sz="1400" b="0" dirty="0" smtClean="0"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  <a:t/>
            </a:r>
            <a:br>
              <a:rPr lang="it-IT" sz="1400" b="0" dirty="0" smtClean="0">
                <a:solidFill>
                  <a:schemeClr val="tx1"/>
                </a:solidFill>
                <a:effectLst/>
                <a:latin typeface="Tahoma" pitchFamily="34" charset="0"/>
                <a:ea typeface="Tahoma" pitchFamily="34" charset="0"/>
                <a:cs typeface="Tahoma" pitchFamily="34" charset="0"/>
              </a:rPr>
            </a:br>
            <a:endParaRPr lang="it-IT" sz="1400" b="0" dirty="0">
              <a:solidFill>
                <a:schemeClr val="tx1"/>
              </a:solidFill>
              <a:effectLst/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pic>
        <p:nvPicPr>
          <p:cNvPr id="9" name="Picture 3" descr="C:\Users\Andrea\Desktop\logouniaq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394841"/>
            <a:ext cx="1174593" cy="1487820"/>
          </a:xfrm>
          <a:prstGeom prst="rect">
            <a:avLst/>
          </a:prstGeom>
          <a:noFill/>
        </p:spPr>
      </p:pic>
      <p:pic>
        <p:nvPicPr>
          <p:cNvPr id="10" name="Picture 6" descr="C:\Users\Stefano Giansante\Desktop\Untitled-1jjj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3287" y="323949"/>
            <a:ext cx="2060713" cy="1704348"/>
          </a:xfrm>
          <a:prstGeom prst="rect">
            <a:avLst/>
          </a:prstGeom>
          <a:noFill/>
        </p:spPr>
      </p:pic>
      <p:sp>
        <p:nvSpPr>
          <p:cNvPr id="11" name="CasellaDiTesto 10"/>
          <p:cNvSpPr txBox="1"/>
          <p:nvPr/>
        </p:nvSpPr>
        <p:spPr>
          <a:xfrm>
            <a:off x="0" y="282318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dirty="0" smtClean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Progetto “Clio Make-up”</a:t>
            </a:r>
            <a:endParaRPr lang="it-IT" sz="4000" dirty="0">
              <a:solidFill>
                <a:schemeClr val="tx2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2" name="CasellaDiTesto 11"/>
          <p:cNvSpPr txBox="1"/>
          <p:nvPr/>
        </p:nvSpPr>
        <p:spPr>
          <a:xfrm>
            <a:off x="214282" y="5371361"/>
            <a:ext cx="3286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Prof.ssa:</a:t>
            </a:r>
          </a:p>
          <a:p>
            <a:r>
              <a:rPr lang="it-IT" b="1" dirty="0" smtClean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Laura Tarantino</a:t>
            </a:r>
            <a:endParaRPr lang="it-IT" b="1" dirty="0">
              <a:solidFill>
                <a:schemeClr val="tx2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6434832" y="4540364"/>
            <a:ext cx="27091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 cura degli studenti:</a:t>
            </a:r>
          </a:p>
          <a:p>
            <a:endParaRPr lang="it-IT" dirty="0" smtClean="0">
              <a:solidFill>
                <a:schemeClr val="tx2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r>
              <a:rPr lang="it-IT" b="1" dirty="0" smtClean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Vittoriano Muttillo</a:t>
            </a:r>
          </a:p>
          <a:p>
            <a:r>
              <a:rPr lang="it-IT" b="1" dirty="0" smtClean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Luca Finocchio</a:t>
            </a:r>
          </a:p>
          <a:p>
            <a:r>
              <a:rPr lang="it-IT" b="1" dirty="0" smtClean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Andrea Lacchè</a:t>
            </a:r>
            <a:endParaRPr lang="it-IT" b="1" dirty="0">
              <a:solidFill>
                <a:schemeClr val="tx2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cxnSp>
        <p:nvCxnSpPr>
          <p:cNvPr id="14" name="Connettore 1 13"/>
          <p:cNvCxnSpPr/>
          <p:nvPr/>
        </p:nvCxnSpPr>
        <p:spPr>
          <a:xfrm>
            <a:off x="214282" y="4297207"/>
            <a:ext cx="8786810" cy="1588"/>
          </a:xfrm>
          <a:prstGeom prst="line">
            <a:avLst/>
          </a:prstGeom>
          <a:ln w="127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/>
          <p:cNvSpPr txBox="1"/>
          <p:nvPr/>
        </p:nvSpPr>
        <p:spPr>
          <a:xfrm>
            <a:off x="3772563" y="6357958"/>
            <a:ext cx="20717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 smtClean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A.A. 2011/2012</a:t>
            </a:r>
            <a:endParaRPr lang="it-IT" sz="2000" dirty="0">
              <a:solidFill>
                <a:schemeClr val="tx2">
                  <a:lumMod val="75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6" name="CasellaDiTesto 15"/>
          <p:cNvSpPr txBox="1"/>
          <p:nvPr/>
        </p:nvSpPr>
        <p:spPr>
          <a:xfrm>
            <a:off x="214281" y="4494197"/>
            <a:ext cx="42694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Insegnamento:</a:t>
            </a:r>
          </a:p>
          <a:p>
            <a:r>
              <a:rPr lang="it-IT" b="1" dirty="0" smtClean="0">
                <a:solidFill>
                  <a:schemeClr val="tx2">
                    <a:lumMod val="7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rPr>
              <a:t>Progettazione di Sistemi Interattivi</a:t>
            </a:r>
          </a:p>
        </p:txBody>
      </p:sp>
    </p:spTree>
    <p:extLst>
      <p:ext uri="{BB962C8B-B14F-4D97-AF65-F5344CB8AC3E}">
        <p14:creationId xmlns:p14="http://schemas.microsoft.com/office/powerpoint/2010/main" val="59544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632799" y="189832"/>
            <a:ext cx="584438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Requisiti funzionali</a:t>
            </a:r>
            <a:endParaRPr lang="it-IT" sz="4400" dirty="0"/>
          </a:p>
        </p:txBody>
      </p:sp>
      <p:sp>
        <p:nvSpPr>
          <p:cNvPr id="6" name="Rettangolo 5"/>
          <p:cNvSpPr/>
          <p:nvPr/>
        </p:nvSpPr>
        <p:spPr>
          <a:xfrm>
            <a:off x="217597" y="1146574"/>
            <a:ext cx="845678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it-IT" sz="2000" dirty="0" smtClean="0"/>
              <a:t>Il sistema deve permettere la visualizzazione di video sul make</a:t>
            </a:r>
            <a:r>
              <a:rPr lang="it-IT" sz="2000" dirty="0"/>
              <a:t>-</a:t>
            </a:r>
            <a:r>
              <a:rPr lang="it-IT" sz="2000" dirty="0" smtClean="0"/>
              <a:t>up	</a:t>
            </a:r>
            <a:endParaRPr lang="it-IT" sz="2000" dirty="0"/>
          </a:p>
        </p:txBody>
      </p:sp>
      <p:sp>
        <p:nvSpPr>
          <p:cNvPr id="5" name="Rettangolo 4"/>
          <p:cNvSpPr/>
          <p:nvPr/>
        </p:nvSpPr>
        <p:spPr>
          <a:xfrm>
            <a:off x="217597" y="1881340"/>
            <a:ext cx="87579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it-IT" sz="2000" dirty="0"/>
              <a:t>Il sistema deve permettere di catalogare i video in base </a:t>
            </a:r>
            <a:r>
              <a:rPr lang="it-IT" sz="2000" dirty="0" smtClean="0"/>
              <a:t>al tipo di tutorial sul make</a:t>
            </a:r>
            <a:r>
              <a:rPr lang="it-IT" sz="2000" dirty="0"/>
              <a:t>-</a:t>
            </a:r>
            <a:r>
              <a:rPr lang="it-IT" sz="2000" dirty="0" smtClean="0"/>
              <a:t>up 	</a:t>
            </a:r>
            <a:endParaRPr lang="it-IT" sz="2000" dirty="0"/>
          </a:p>
        </p:txBody>
      </p:sp>
      <p:sp>
        <p:nvSpPr>
          <p:cNvPr id="7" name="Rettangolo 6"/>
          <p:cNvSpPr/>
          <p:nvPr/>
        </p:nvSpPr>
        <p:spPr>
          <a:xfrm>
            <a:off x="217597" y="2823515"/>
            <a:ext cx="87579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it-IT" sz="2000" dirty="0"/>
              <a:t>I video sulle tecniche per il </a:t>
            </a:r>
            <a:r>
              <a:rPr lang="it-IT" sz="2000" dirty="0" smtClean="0"/>
              <a:t>make</a:t>
            </a:r>
            <a:r>
              <a:rPr lang="it-IT" sz="2000" dirty="0"/>
              <a:t>-</a:t>
            </a:r>
            <a:r>
              <a:rPr lang="it-IT" sz="2000" dirty="0" smtClean="0"/>
              <a:t>up </a:t>
            </a:r>
            <a:r>
              <a:rPr lang="it-IT" sz="2000" dirty="0"/>
              <a:t>saranno catalogati in base allo strumento </a:t>
            </a:r>
            <a:r>
              <a:rPr lang="it-IT" sz="2000" dirty="0" smtClean="0"/>
              <a:t>utilizzato	</a:t>
            </a:r>
            <a:endParaRPr lang="it-IT" sz="2000" dirty="0"/>
          </a:p>
        </p:txBody>
      </p:sp>
      <p:sp>
        <p:nvSpPr>
          <p:cNvPr id="8" name="Rettangolo 7"/>
          <p:cNvSpPr/>
          <p:nvPr/>
        </p:nvSpPr>
        <p:spPr>
          <a:xfrm>
            <a:off x="217597" y="3740433"/>
            <a:ext cx="87579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it-IT" sz="2000" dirty="0" smtClean="0"/>
              <a:t>Il </a:t>
            </a:r>
            <a:r>
              <a:rPr lang="it-IT" sz="2000" dirty="0"/>
              <a:t>sistema deve mostrare il tempo di riproduzione del video e la difficoltà di realizzazione di ogni </a:t>
            </a:r>
            <a:r>
              <a:rPr lang="it-IT" sz="2000" dirty="0" smtClean="0"/>
              <a:t>make</a:t>
            </a:r>
            <a:r>
              <a:rPr lang="it-IT" sz="2000" dirty="0"/>
              <a:t>-</a:t>
            </a:r>
            <a:r>
              <a:rPr lang="it-IT" sz="2000" dirty="0" smtClean="0"/>
              <a:t>up	</a:t>
            </a:r>
            <a:endParaRPr lang="it-IT" sz="2000" dirty="0"/>
          </a:p>
        </p:txBody>
      </p:sp>
      <p:sp>
        <p:nvSpPr>
          <p:cNvPr id="9" name="Rettangolo 8"/>
          <p:cNvSpPr/>
          <p:nvPr/>
        </p:nvSpPr>
        <p:spPr>
          <a:xfrm>
            <a:off x="217597" y="4741833"/>
            <a:ext cx="87579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it-IT" sz="2000" dirty="0" smtClean="0"/>
              <a:t>Il </a:t>
            </a:r>
            <a:r>
              <a:rPr lang="it-IT" sz="2000" dirty="0"/>
              <a:t>sistema deve permettere la creazione di un profilo utente tramite </a:t>
            </a:r>
            <a:r>
              <a:rPr lang="it-IT" sz="2000" dirty="0" smtClean="0"/>
              <a:t>registrazione</a:t>
            </a:r>
            <a:endParaRPr lang="it-IT" sz="2000" dirty="0"/>
          </a:p>
        </p:txBody>
      </p:sp>
      <p:sp>
        <p:nvSpPr>
          <p:cNvPr id="10" name="Rettangolo 9"/>
          <p:cNvSpPr/>
          <p:nvPr/>
        </p:nvSpPr>
        <p:spPr>
          <a:xfrm>
            <a:off x="217597" y="5790399"/>
            <a:ext cx="87579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it-IT" sz="2000" dirty="0" smtClean="0"/>
              <a:t>Il sistema </a:t>
            </a:r>
            <a:r>
              <a:rPr lang="it-IT" sz="2000" dirty="0"/>
              <a:t>deve permettere all'utente di modificare/cancellare il proprio </a:t>
            </a:r>
            <a:r>
              <a:rPr lang="it-IT" sz="2000" dirty="0" smtClean="0"/>
              <a:t>profilo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1691458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/>
          <p:cNvSpPr/>
          <p:nvPr/>
        </p:nvSpPr>
        <p:spPr>
          <a:xfrm>
            <a:off x="2065702" y="1073886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ctr">
              <a:buFont typeface="Wingdings" charset="2"/>
              <a:buChar char="§"/>
            </a:pPr>
            <a:r>
              <a:rPr lang="it-IT" sz="2400" b="1" dirty="0" smtClean="0"/>
              <a:t>Requisiti sui dati </a:t>
            </a:r>
            <a:endParaRPr lang="it-IT" sz="2400" dirty="0"/>
          </a:p>
        </p:txBody>
      </p:sp>
      <p:sp>
        <p:nvSpPr>
          <p:cNvPr id="5" name="Rettangolo 4"/>
          <p:cNvSpPr/>
          <p:nvPr/>
        </p:nvSpPr>
        <p:spPr>
          <a:xfrm>
            <a:off x="520507" y="1725846"/>
            <a:ext cx="85474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it-IT" sz="2000" dirty="0"/>
              <a:t>Le informazioni sui video dovranno essere salvate su un database relazionale remoto 	</a:t>
            </a:r>
          </a:p>
        </p:txBody>
      </p:sp>
      <p:sp>
        <p:nvSpPr>
          <p:cNvPr id="6" name="CasellaDiTesto 5"/>
          <p:cNvSpPr txBox="1"/>
          <p:nvPr/>
        </p:nvSpPr>
        <p:spPr>
          <a:xfrm>
            <a:off x="1323948" y="142538"/>
            <a:ext cx="653119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Requisiti non funzionali</a:t>
            </a:r>
            <a:endParaRPr lang="it-IT" sz="4400" dirty="0"/>
          </a:p>
        </p:txBody>
      </p:sp>
      <p:sp>
        <p:nvSpPr>
          <p:cNvPr id="7" name="Rettangolo 6"/>
          <p:cNvSpPr/>
          <p:nvPr/>
        </p:nvSpPr>
        <p:spPr>
          <a:xfrm>
            <a:off x="520507" y="2705121"/>
            <a:ext cx="78897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it-IT" sz="2000" dirty="0"/>
              <a:t>Le informazioni sui video potranno essere aggiornate e/o </a:t>
            </a:r>
            <a:r>
              <a:rPr lang="it-IT" sz="2000" dirty="0" smtClean="0"/>
              <a:t>modificate</a:t>
            </a:r>
            <a:r>
              <a:rPr lang="it-IT" sz="2000" dirty="0"/>
              <a:t>	</a:t>
            </a:r>
          </a:p>
        </p:txBody>
      </p:sp>
      <p:sp>
        <p:nvSpPr>
          <p:cNvPr id="8" name="Rettangolo 7"/>
          <p:cNvSpPr/>
          <p:nvPr/>
        </p:nvSpPr>
        <p:spPr>
          <a:xfrm>
            <a:off x="2205144" y="370929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ctr">
              <a:buFont typeface="Wingdings" charset="2"/>
              <a:buChar char="§"/>
            </a:pPr>
            <a:r>
              <a:rPr lang="it-IT" sz="2400" b="1" dirty="0" smtClean="0"/>
              <a:t>Requisiti ambientali</a:t>
            </a:r>
            <a:endParaRPr lang="it-IT" sz="2400" dirty="0"/>
          </a:p>
        </p:txBody>
      </p:sp>
      <p:sp>
        <p:nvSpPr>
          <p:cNvPr id="9" name="Rettangolo 8"/>
          <p:cNvSpPr/>
          <p:nvPr/>
        </p:nvSpPr>
        <p:spPr>
          <a:xfrm>
            <a:off x="520507" y="4347686"/>
            <a:ext cx="78897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it-IT" sz="2000" dirty="0" smtClean="0"/>
              <a:t>Scelta </a:t>
            </a:r>
            <a:r>
              <a:rPr lang="it-IT" sz="2000" dirty="0"/>
              <a:t>di colori adatti ad una luce </a:t>
            </a:r>
            <a:r>
              <a:rPr lang="it-IT" sz="2000" dirty="0" smtClean="0"/>
              <a:t>forte</a:t>
            </a:r>
            <a:endParaRPr lang="it-IT" sz="2000" dirty="0"/>
          </a:p>
        </p:txBody>
      </p:sp>
      <p:sp>
        <p:nvSpPr>
          <p:cNvPr id="2" name="Rettangolo 1"/>
          <p:cNvSpPr/>
          <p:nvPr/>
        </p:nvSpPr>
        <p:spPr>
          <a:xfrm>
            <a:off x="520507" y="513296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sz="2000" dirty="0"/>
              <a:t>	</a:t>
            </a:r>
          </a:p>
        </p:txBody>
      </p:sp>
      <p:sp>
        <p:nvSpPr>
          <p:cNvPr id="10" name="Rettangolo 9"/>
          <p:cNvSpPr/>
          <p:nvPr/>
        </p:nvSpPr>
        <p:spPr>
          <a:xfrm>
            <a:off x="520507" y="5128886"/>
            <a:ext cx="78897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it-IT" sz="2000" dirty="0"/>
              <a:t>Controlli semplificati all'interno dell'applicazione (No scrolling) </a:t>
            </a:r>
          </a:p>
        </p:txBody>
      </p:sp>
      <p:sp>
        <p:nvSpPr>
          <p:cNvPr id="11" name="Rettangolo 10"/>
          <p:cNvSpPr/>
          <p:nvPr/>
        </p:nvSpPr>
        <p:spPr>
          <a:xfrm>
            <a:off x="520507" y="5875743"/>
            <a:ext cx="788970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it-IT" sz="2000" dirty="0" smtClean="0"/>
              <a:t>L’applicazione dovrà adattarsi alle caratteristiche dell’utente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505570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1309369" y="1238879"/>
            <a:ext cx="65546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it-IT" sz="2000" dirty="0"/>
              <a:t>Il programma dovrà essere facile da usare</a:t>
            </a:r>
            <a:r>
              <a:rPr lang="it-IT" sz="2000" dirty="0" smtClean="0"/>
              <a:t>	</a:t>
            </a:r>
            <a:endParaRPr lang="it-IT" sz="2000" dirty="0"/>
          </a:p>
        </p:txBody>
      </p:sp>
      <p:sp>
        <p:nvSpPr>
          <p:cNvPr id="7" name="Rettangolo 6"/>
          <p:cNvSpPr/>
          <p:nvPr/>
        </p:nvSpPr>
        <p:spPr>
          <a:xfrm>
            <a:off x="1305319" y="2441697"/>
            <a:ext cx="65352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it-IT" sz="2000" dirty="0"/>
              <a:t>Pochi e ravvicinati click per compiere un’azione</a:t>
            </a:r>
          </a:p>
        </p:txBody>
      </p:sp>
      <p:sp>
        <p:nvSpPr>
          <p:cNvPr id="8" name="Rettangolo 7"/>
          <p:cNvSpPr/>
          <p:nvPr/>
        </p:nvSpPr>
        <p:spPr>
          <a:xfrm>
            <a:off x="1309369" y="3046641"/>
            <a:ext cx="65546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it-IT" sz="2000" dirty="0"/>
              <a:t>Deve essere messo in evidenza il bottone per mettere il video in </a:t>
            </a:r>
            <a:r>
              <a:rPr lang="it-IT" sz="2000" dirty="0" smtClean="0"/>
              <a:t>pausa</a:t>
            </a:r>
            <a:endParaRPr lang="it-IT" sz="2000" dirty="0"/>
          </a:p>
        </p:txBody>
      </p:sp>
      <p:sp>
        <p:nvSpPr>
          <p:cNvPr id="10" name="Rettangolo 9"/>
          <p:cNvSpPr/>
          <p:nvPr/>
        </p:nvSpPr>
        <p:spPr>
          <a:xfrm>
            <a:off x="1309369" y="1852828"/>
            <a:ext cx="76009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it-IT" sz="2000" dirty="0" smtClean="0"/>
              <a:t>La </a:t>
            </a:r>
            <a:r>
              <a:rPr lang="it-IT" sz="2000" dirty="0"/>
              <a:t>navigabilità dei contenuti dovrà essere efficace </a:t>
            </a:r>
          </a:p>
        </p:txBody>
      </p:sp>
      <p:sp>
        <p:nvSpPr>
          <p:cNvPr id="13" name="CasellaDiTesto 12"/>
          <p:cNvSpPr txBox="1"/>
          <p:nvPr/>
        </p:nvSpPr>
        <p:spPr>
          <a:xfrm>
            <a:off x="1579073" y="77750"/>
            <a:ext cx="533845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Requisiti di usabilità</a:t>
            </a:r>
            <a:endParaRPr lang="it-IT" sz="4400" dirty="0"/>
          </a:p>
        </p:txBody>
      </p:sp>
      <p:sp>
        <p:nvSpPr>
          <p:cNvPr id="14" name="Rettangolo 13"/>
          <p:cNvSpPr/>
          <p:nvPr/>
        </p:nvSpPr>
        <p:spPr>
          <a:xfrm>
            <a:off x="1285880" y="5157191"/>
            <a:ext cx="695587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it-IT" sz="2000" dirty="0"/>
              <a:t>Il programma verrà usato principalmente da donne, con età inferiore ai 40 anni, con esperienza medio-basse del computer 	</a:t>
            </a:r>
          </a:p>
        </p:txBody>
      </p:sp>
      <p:sp>
        <p:nvSpPr>
          <p:cNvPr id="15" name="CasellaDiTesto 14"/>
          <p:cNvSpPr txBox="1"/>
          <p:nvPr/>
        </p:nvSpPr>
        <p:spPr>
          <a:xfrm>
            <a:off x="2270742" y="4220276"/>
            <a:ext cx="42215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Requisiti utente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3265150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945123" y="29870"/>
            <a:ext cx="25442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Personas</a:t>
            </a:r>
            <a:endParaRPr lang="it-IT" sz="4400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170651" y="995538"/>
            <a:ext cx="86303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Wingdings" charset="2"/>
              <a:buChar char="ü"/>
            </a:pPr>
            <a:r>
              <a:rPr lang="it-IT" sz="2400" b="1" dirty="0"/>
              <a:t>Raffaella</a:t>
            </a:r>
            <a:r>
              <a:rPr lang="it-IT" dirty="0"/>
              <a:t> (uploader esperto)</a:t>
            </a:r>
          </a:p>
          <a:p>
            <a:pPr marL="285750" indent="-285750">
              <a:buFont typeface="Arial"/>
              <a:buChar char="•"/>
            </a:pPr>
            <a:r>
              <a:rPr lang="it-IT" sz="1600" b="1" dirty="0"/>
              <a:t>Età</a:t>
            </a:r>
            <a:r>
              <a:rPr lang="it-IT" sz="1600" b="1" dirty="0" smtClean="0"/>
              <a:t>: </a:t>
            </a:r>
            <a:r>
              <a:rPr lang="it-IT" sz="1600" dirty="0" smtClean="0"/>
              <a:t>35</a:t>
            </a:r>
            <a:endParaRPr lang="it-IT" sz="1600" dirty="0"/>
          </a:p>
          <a:p>
            <a:pPr marL="285750" indent="-285750">
              <a:buFont typeface="Arial"/>
              <a:buChar char="•"/>
            </a:pPr>
            <a:r>
              <a:rPr lang="it-IT" sz="1600" b="1" dirty="0" smtClean="0"/>
              <a:t>Occupazione: </a:t>
            </a:r>
            <a:r>
              <a:rPr lang="it-IT" sz="1600" dirty="0" smtClean="0"/>
              <a:t>Make </a:t>
            </a:r>
            <a:r>
              <a:rPr lang="it-IT" sz="1600" dirty="0"/>
              <a:t>up artist</a:t>
            </a:r>
          </a:p>
          <a:p>
            <a:pPr marL="285750" indent="-285750">
              <a:buFont typeface="Arial"/>
              <a:buChar char="•"/>
            </a:pPr>
            <a:r>
              <a:rPr lang="it-IT" sz="1600" b="1" dirty="0" smtClean="0"/>
              <a:t>Rapporto </a:t>
            </a:r>
            <a:r>
              <a:rPr lang="it-IT" sz="1600" b="1" dirty="0"/>
              <a:t>con la tecnologia</a:t>
            </a:r>
            <a:r>
              <a:rPr lang="it-IT" sz="1600" b="1" dirty="0" smtClean="0"/>
              <a:t>: </a:t>
            </a:r>
            <a:r>
              <a:rPr lang="it-IT" sz="1600" dirty="0" smtClean="0"/>
              <a:t>Usa </a:t>
            </a:r>
            <a:r>
              <a:rPr lang="it-IT" sz="1600" dirty="0"/>
              <a:t>spesso il pc e utilizza spesso i social network</a:t>
            </a:r>
          </a:p>
          <a:p>
            <a:pPr marL="285750" indent="-285750">
              <a:buFont typeface="Arial"/>
              <a:buChar char="•"/>
            </a:pPr>
            <a:r>
              <a:rPr lang="it-IT" sz="1600" b="1" dirty="0" smtClean="0"/>
              <a:t>Segni Particolari</a:t>
            </a:r>
            <a:r>
              <a:rPr lang="it-IT" sz="1600" dirty="0" smtClean="0"/>
              <a:t>: Ama </a:t>
            </a:r>
            <a:r>
              <a:rPr lang="it-IT" sz="1600" dirty="0"/>
              <a:t>andare al cinema, leggere e </a:t>
            </a:r>
            <a:r>
              <a:rPr lang="it-IT" sz="1600" dirty="0" smtClean="0"/>
              <a:t>viaggiare</a:t>
            </a:r>
            <a:endParaRPr lang="it-IT" sz="1600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170651" y="2826654"/>
            <a:ext cx="897334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Wingdings" charset="2"/>
              <a:buChar char="ü"/>
            </a:pPr>
            <a:r>
              <a:rPr lang="it-IT" sz="2400" b="1" dirty="0"/>
              <a:t>Maria</a:t>
            </a:r>
            <a:r>
              <a:rPr lang="it-IT" dirty="0"/>
              <a:t> (downloader inesperto)</a:t>
            </a:r>
          </a:p>
          <a:p>
            <a:pPr marL="285750" indent="-285750">
              <a:buFont typeface="Arial"/>
              <a:buChar char="•"/>
            </a:pPr>
            <a:r>
              <a:rPr lang="it-IT" sz="1600" b="1" dirty="0"/>
              <a:t>Età</a:t>
            </a:r>
            <a:r>
              <a:rPr lang="it-IT" sz="1600" b="1" dirty="0" smtClean="0"/>
              <a:t>: </a:t>
            </a:r>
            <a:r>
              <a:rPr lang="it-IT" sz="1600" dirty="0" smtClean="0"/>
              <a:t>22</a:t>
            </a:r>
            <a:endParaRPr lang="it-IT" sz="1600" dirty="0"/>
          </a:p>
          <a:p>
            <a:pPr marL="285750" indent="-285750">
              <a:buFont typeface="Arial"/>
              <a:buChar char="•"/>
            </a:pPr>
            <a:r>
              <a:rPr lang="it-IT" sz="1600" b="1" dirty="0" smtClean="0"/>
              <a:t>Occupazione: </a:t>
            </a:r>
            <a:r>
              <a:rPr lang="it-IT" sz="1600" dirty="0" smtClean="0"/>
              <a:t>Studente</a:t>
            </a:r>
            <a:endParaRPr lang="it-IT" sz="1600" dirty="0"/>
          </a:p>
          <a:p>
            <a:pPr marL="285750" indent="-285750">
              <a:buFont typeface="Arial"/>
              <a:buChar char="•"/>
            </a:pPr>
            <a:r>
              <a:rPr lang="it-IT" sz="1600" b="1" dirty="0" smtClean="0"/>
              <a:t>Facoltà: </a:t>
            </a:r>
            <a:r>
              <a:rPr lang="it-IT" sz="1600" dirty="0" smtClean="0"/>
              <a:t>Lettere </a:t>
            </a:r>
            <a:r>
              <a:rPr lang="it-IT" sz="1600" dirty="0"/>
              <a:t>e Filosofia  in via dell'Industria a Bazzano (AQ)</a:t>
            </a:r>
          </a:p>
          <a:p>
            <a:pPr marL="285750" indent="-285750">
              <a:buFont typeface="Arial"/>
              <a:buChar char="•"/>
            </a:pPr>
            <a:r>
              <a:rPr lang="it-IT" sz="1600" b="1" dirty="0" smtClean="0"/>
              <a:t>Rapporto </a:t>
            </a:r>
            <a:r>
              <a:rPr lang="it-IT" sz="1600" b="1" dirty="0"/>
              <a:t>con la tecnologia</a:t>
            </a:r>
            <a:r>
              <a:rPr lang="it-IT" sz="1600" b="1" dirty="0" smtClean="0"/>
              <a:t>: </a:t>
            </a:r>
            <a:r>
              <a:rPr lang="it-IT" sz="1600" dirty="0" smtClean="0"/>
              <a:t>Usa </a:t>
            </a:r>
            <a:r>
              <a:rPr lang="it-IT" sz="1600" dirty="0"/>
              <a:t>il pc solo per ricerche in internet e </a:t>
            </a:r>
            <a:endParaRPr lang="it-IT" sz="1600" dirty="0" smtClean="0"/>
          </a:p>
          <a:p>
            <a:r>
              <a:rPr lang="it-IT" sz="1600" dirty="0" smtClean="0"/>
              <a:t>     per </a:t>
            </a:r>
            <a:r>
              <a:rPr lang="it-IT" sz="1600" dirty="0"/>
              <a:t>usare social network</a:t>
            </a:r>
          </a:p>
          <a:p>
            <a:pPr marL="285750" indent="-285750">
              <a:buFont typeface="Arial"/>
              <a:buChar char="•"/>
            </a:pPr>
            <a:r>
              <a:rPr lang="it-IT" sz="1600" b="1" dirty="0" smtClean="0"/>
              <a:t>Segni Particolari</a:t>
            </a:r>
            <a:r>
              <a:rPr lang="it-IT" sz="1600" dirty="0" smtClean="0"/>
              <a:t>: Ama </a:t>
            </a:r>
            <a:r>
              <a:rPr lang="it-IT" sz="1600" dirty="0"/>
              <a:t>Schopenhauer e andare a </a:t>
            </a:r>
            <a:r>
              <a:rPr lang="it-IT" sz="1600" dirty="0" smtClean="0"/>
              <a:t>nuotare</a:t>
            </a:r>
            <a:endParaRPr lang="it-IT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170650" y="5063231"/>
            <a:ext cx="878619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1" indent="-342900">
              <a:buFont typeface="Wingdings" charset="2"/>
              <a:buChar char="ü"/>
            </a:pPr>
            <a:r>
              <a:rPr lang="it-IT" sz="2400" b="1" dirty="0"/>
              <a:t>Francesca</a:t>
            </a:r>
            <a:r>
              <a:rPr lang="it-IT" dirty="0"/>
              <a:t> (downloader esperto)</a:t>
            </a:r>
          </a:p>
          <a:p>
            <a:pPr marL="285750" indent="-285750">
              <a:buFont typeface="Arial"/>
              <a:buChar char="•"/>
            </a:pPr>
            <a:r>
              <a:rPr lang="it-IT" sz="1600" b="1" dirty="0"/>
              <a:t>Età</a:t>
            </a:r>
            <a:r>
              <a:rPr lang="it-IT" sz="1600" b="1" dirty="0" smtClean="0"/>
              <a:t>: </a:t>
            </a:r>
            <a:r>
              <a:rPr lang="it-IT" sz="1600" dirty="0" smtClean="0"/>
              <a:t>29</a:t>
            </a:r>
            <a:endParaRPr lang="it-IT" sz="1600" dirty="0"/>
          </a:p>
          <a:p>
            <a:pPr marL="285750" indent="-285750">
              <a:buFont typeface="Arial"/>
              <a:buChar char="•"/>
            </a:pPr>
            <a:r>
              <a:rPr lang="it-IT" sz="1600" b="1" dirty="0" smtClean="0"/>
              <a:t>Occupazione: </a:t>
            </a:r>
            <a:r>
              <a:rPr lang="it-IT" sz="1600" dirty="0" smtClean="0"/>
              <a:t>Hostess</a:t>
            </a:r>
            <a:endParaRPr lang="it-IT" sz="1600" dirty="0"/>
          </a:p>
          <a:p>
            <a:pPr marL="285750" indent="-285750">
              <a:buFont typeface="Arial"/>
              <a:buChar char="•"/>
            </a:pPr>
            <a:r>
              <a:rPr lang="it-IT" sz="1600" b="1" dirty="0" smtClean="0"/>
              <a:t>Rapporto </a:t>
            </a:r>
            <a:r>
              <a:rPr lang="it-IT" sz="1600" b="1" dirty="0"/>
              <a:t>con la tecnologia</a:t>
            </a:r>
            <a:r>
              <a:rPr lang="it-IT" sz="1600" b="1" dirty="0" smtClean="0"/>
              <a:t>: </a:t>
            </a:r>
            <a:r>
              <a:rPr lang="it-IT" sz="1600" dirty="0" smtClean="0"/>
              <a:t>Utilizza </a:t>
            </a:r>
            <a:r>
              <a:rPr lang="it-IT" sz="1600" dirty="0"/>
              <a:t>smartphone e guarda tutorial on </a:t>
            </a:r>
            <a:r>
              <a:rPr lang="it-IT" sz="1600" dirty="0" smtClean="0"/>
              <a:t>line</a:t>
            </a:r>
            <a:endParaRPr lang="it-IT" sz="1600" dirty="0"/>
          </a:p>
          <a:p>
            <a:pPr marL="285750" indent="-285750">
              <a:buFont typeface="Arial"/>
              <a:buChar char="•"/>
            </a:pPr>
            <a:r>
              <a:rPr lang="it-IT" sz="1600" b="1" dirty="0" smtClean="0"/>
              <a:t>Segni Particolari</a:t>
            </a:r>
            <a:r>
              <a:rPr lang="it-IT" sz="1600" dirty="0" smtClean="0"/>
              <a:t>: Ama </a:t>
            </a:r>
            <a:r>
              <a:rPr lang="it-IT" sz="1600" dirty="0"/>
              <a:t>guardare programmi di moda e fare </a:t>
            </a:r>
            <a:r>
              <a:rPr lang="it-IT" sz="1600" dirty="0" smtClean="0"/>
              <a:t>shopping</a:t>
            </a:r>
            <a:endParaRPr lang="it-IT" sz="1600" dirty="0"/>
          </a:p>
        </p:txBody>
      </p:sp>
      <p:pic>
        <p:nvPicPr>
          <p:cNvPr id="6" name="Immagine 5" descr="71058_131679156890107_7734724_n.jpg"/>
          <p:cNvPicPr/>
          <p:nvPr/>
        </p:nvPicPr>
        <p:blipFill>
          <a:blip r:embed="rId2"/>
          <a:stretch>
            <a:fillRect/>
          </a:stretch>
        </p:blipFill>
        <p:spPr>
          <a:xfrm>
            <a:off x="7769556" y="1022274"/>
            <a:ext cx="1294230" cy="1459952"/>
          </a:xfrm>
          <a:prstGeom prst="rect">
            <a:avLst/>
          </a:prstGeom>
        </p:spPr>
      </p:pic>
      <p:pic>
        <p:nvPicPr>
          <p:cNvPr id="7" name="Immagine 6" descr="Immagin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468649" y="3117988"/>
            <a:ext cx="1595137" cy="1647658"/>
          </a:xfrm>
          <a:prstGeom prst="rect">
            <a:avLst/>
          </a:prstGeom>
        </p:spPr>
      </p:pic>
      <p:pic>
        <p:nvPicPr>
          <p:cNvPr id="8" name="Immagine 7" descr="245734926.jpg"/>
          <p:cNvPicPr/>
          <p:nvPr/>
        </p:nvPicPr>
        <p:blipFill>
          <a:blip r:embed="rId4"/>
          <a:stretch>
            <a:fillRect/>
          </a:stretch>
        </p:blipFill>
        <p:spPr>
          <a:xfrm>
            <a:off x="7468649" y="4997475"/>
            <a:ext cx="1613128" cy="161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7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1754183" y="838015"/>
            <a:ext cx="53990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it-IT" dirty="0" smtClean="0"/>
              <a:t>0) Visualizzazione </a:t>
            </a:r>
            <a:r>
              <a:rPr lang="it-IT" dirty="0"/>
              <a:t>video sul </a:t>
            </a:r>
            <a:r>
              <a:rPr lang="it-IT" dirty="0" smtClean="0"/>
              <a:t>make</a:t>
            </a:r>
            <a:r>
              <a:rPr lang="it-IT" dirty="0"/>
              <a:t>-</a:t>
            </a:r>
            <a:r>
              <a:rPr lang="it-IT" dirty="0" smtClean="0"/>
              <a:t>up </a:t>
            </a:r>
            <a:r>
              <a:rPr lang="it-IT" dirty="0"/>
              <a:t>e gestione </a:t>
            </a:r>
            <a:r>
              <a:rPr lang="it-IT" dirty="0" smtClean="0"/>
              <a:t> </a:t>
            </a:r>
          </a:p>
          <a:p>
            <a:pPr lvl="0"/>
            <a:r>
              <a:rPr lang="it-IT" dirty="0" smtClean="0"/>
              <a:t>    delle </a:t>
            </a:r>
            <a:r>
              <a:rPr lang="it-IT" dirty="0"/>
              <a:t>informazioni </a:t>
            </a:r>
            <a:r>
              <a:rPr lang="it-IT" dirty="0" smtClean="0"/>
              <a:t>correlate</a:t>
            </a:r>
            <a:endParaRPr lang="it-IT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784013" y="34796"/>
            <a:ext cx="6574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Analisi delle attività</a:t>
            </a:r>
            <a:endParaRPr lang="it-IT" sz="4400" dirty="0"/>
          </a:p>
        </p:txBody>
      </p:sp>
      <p:sp>
        <p:nvSpPr>
          <p:cNvPr id="10" name="Rettangolo 9"/>
          <p:cNvSpPr/>
          <p:nvPr/>
        </p:nvSpPr>
        <p:spPr>
          <a:xfrm>
            <a:off x="1365931" y="4933773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it-IT" dirty="0"/>
              <a:t> </a:t>
            </a:r>
          </a:p>
          <a:p>
            <a:r>
              <a:rPr lang="it-IT" dirty="0"/>
              <a:t> </a:t>
            </a:r>
          </a:p>
          <a:p>
            <a:pPr lvl="0"/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4163021" y="6328328"/>
            <a:ext cx="184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endParaRPr lang="it-IT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1728265" y="1558102"/>
            <a:ext cx="642277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arenR"/>
            </a:pPr>
            <a:r>
              <a:rPr lang="it-IT" dirty="0"/>
              <a:t>Fruizioni dei </a:t>
            </a:r>
            <a:r>
              <a:rPr lang="it-IT" dirty="0" smtClean="0"/>
              <a:t>contenuti</a:t>
            </a:r>
          </a:p>
          <a:p>
            <a:pPr marL="342900" lvl="0" indent="-342900">
              <a:buFont typeface="+mj-lt"/>
              <a:buAutoNum type="arabicParenR"/>
            </a:pPr>
            <a:endParaRPr lang="it-IT" dirty="0"/>
          </a:p>
          <a:p>
            <a:pPr marL="342900" indent="-342900">
              <a:buFont typeface="+mj-lt"/>
              <a:buAutoNum type="arabicParenR"/>
            </a:pPr>
            <a:r>
              <a:rPr lang="it-IT" dirty="0"/>
              <a:t>Gestione dei contenuti </a:t>
            </a:r>
            <a:endParaRPr lang="it-IT" dirty="0" smtClean="0"/>
          </a:p>
          <a:p>
            <a:pPr marL="342900" indent="-342900">
              <a:buFont typeface="+mj-lt"/>
              <a:buAutoNum type="arabicParenR"/>
            </a:pPr>
            <a:endParaRPr lang="it-IT" dirty="0"/>
          </a:p>
          <a:p>
            <a:pPr marL="342900" lvl="0" indent="-342900">
              <a:buFont typeface="+mj-lt"/>
              <a:buAutoNum type="arabicParenR"/>
            </a:pPr>
            <a:r>
              <a:rPr lang="it-IT" dirty="0"/>
              <a:t>Autenticazione </a:t>
            </a:r>
            <a:endParaRPr lang="it-IT" dirty="0" smtClean="0"/>
          </a:p>
          <a:p>
            <a:pPr marL="342900" indent="-342900">
              <a:buFont typeface="+mj-lt"/>
              <a:buAutoNum type="arabicParenR"/>
            </a:pPr>
            <a:endParaRPr lang="it-IT" dirty="0"/>
          </a:p>
          <a:p>
            <a:pPr marL="342900" lvl="0" indent="-342900">
              <a:buFont typeface="+mj-lt"/>
              <a:buAutoNum type="arabicParenR"/>
            </a:pPr>
            <a:r>
              <a:rPr lang="it-IT" dirty="0"/>
              <a:t>Avvio applicazione </a:t>
            </a:r>
            <a:endParaRPr lang="it-IT" dirty="0" smtClean="0"/>
          </a:p>
          <a:p>
            <a:pPr marL="342900" lvl="0" indent="-342900">
              <a:buFont typeface="+mj-lt"/>
              <a:buAutoNum type="arabicParenR"/>
            </a:pPr>
            <a:endParaRPr lang="it-IT" dirty="0"/>
          </a:p>
          <a:p>
            <a:pPr marL="342900" indent="-342900">
              <a:buFont typeface="+mj-lt"/>
              <a:buAutoNum type="arabicParenR"/>
            </a:pPr>
            <a:r>
              <a:rPr lang="it-IT" dirty="0"/>
              <a:t>Chiusura </a:t>
            </a:r>
            <a:r>
              <a:rPr lang="it-IT" dirty="0" smtClean="0"/>
              <a:t>Applicazione</a:t>
            </a:r>
          </a:p>
          <a:p>
            <a:pPr marL="342900" indent="-342900">
              <a:buFont typeface="+mj-lt"/>
              <a:buAutoNum type="arabicParenR"/>
            </a:pPr>
            <a:endParaRPr lang="it-IT" dirty="0"/>
          </a:p>
          <a:p>
            <a:pPr marL="342900" indent="-342900">
              <a:buFont typeface="+mj-lt"/>
              <a:buAutoNum type="arabicParenR"/>
            </a:pPr>
            <a:r>
              <a:rPr lang="it-IT" dirty="0" smtClean="0"/>
              <a:t>Registrazione</a:t>
            </a:r>
          </a:p>
          <a:p>
            <a:pPr marL="342900" indent="-342900">
              <a:buFont typeface="+mj-lt"/>
              <a:buAutoNum type="arabicParenR"/>
            </a:pPr>
            <a:endParaRPr lang="it-IT" dirty="0"/>
          </a:p>
          <a:p>
            <a:pPr marL="342900" lvl="0" indent="-342900">
              <a:buFont typeface="+mj-lt"/>
              <a:buAutoNum type="arabicParenR"/>
            </a:pPr>
            <a:r>
              <a:rPr lang="it-IT" dirty="0"/>
              <a:t>Gestione </a:t>
            </a:r>
            <a:r>
              <a:rPr lang="it-IT" dirty="0" smtClean="0"/>
              <a:t>profilo</a:t>
            </a:r>
          </a:p>
          <a:p>
            <a:pPr marL="342900" lvl="0" indent="-342900">
              <a:buFont typeface="+mj-lt"/>
              <a:buAutoNum type="arabicParenR"/>
            </a:pPr>
            <a:endParaRPr lang="it-IT" dirty="0"/>
          </a:p>
          <a:p>
            <a:pPr marL="342900" indent="-342900">
              <a:buFont typeface="+mj-lt"/>
              <a:buAutoNum type="arabicParenR"/>
            </a:pPr>
            <a:r>
              <a:rPr lang="it-IT" dirty="0"/>
              <a:t>Gestione Preferiti</a:t>
            </a:r>
          </a:p>
          <a:p>
            <a:pPr marL="342900" lvl="0" indent="-342900">
              <a:buFont typeface="+mj-lt"/>
              <a:buAutoNum type="arabicParenR"/>
            </a:pPr>
            <a:endParaRPr lang="it-IT" dirty="0" smtClean="0"/>
          </a:p>
          <a:p>
            <a:pPr marL="342900" indent="-342900">
              <a:buFont typeface="+mj-lt"/>
              <a:buAutoNum type="arabicParenR"/>
            </a:pPr>
            <a:r>
              <a:rPr lang="it-IT" dirty="0"/>
              <a:t>Elimina </a:t>
            </a:r>
            <a:r>
              <a:rPr lang="it-IT" dirty="0" smtClean="0"/>
              <a:t>registrazione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74010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784013" y="419516"/>
            <a:ext cx="65743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Grafico Task Analysis</a:t>
            </a:r>
            <a:endParaRPr lang="it-IT" sz="4400" dirty="0"/>
          </a:p>
        </p:txBody>
      </p:sp>
      <p:pic>
        <p:nvPicPr>
          <p:cNvPr id="5" name="Immagine 4" descr="Clio-TAfig-v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784" y="1600200"/>
            <a:ext cx="8472437" cy="433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85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46216" y="168454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Modello Concettuale</a:t>
            </a:r>
            <a:endParaRPr lang="it-IT" sz="4400" dirty="0"/>
          </a:p>
        </p:txBody>
      </p:sp>
      <p:sp>
        <p:nvSpPr>
          <p:cNvPr id="5" name="Rettangolo 4"/>
          <p:cNvSpPr/>
          <p:nvPr/>
        </p:nvSpPr>
        <p:spPr>
          <a:xfrm>
            <a:off x="624448" y="1319243"/>
            <a:ext cx="798014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it-IT" sz="2000" dirty="0" smtClean="0"/>
              <a:t>Cosa </a:t>
            </a:r>
            <a:r>
              <a:rPr lang="it-IT" sz="2000" dirty="0"/>
              <a:t>dovrebbe fare il prodotto</a:t>
            </a:r>
            <a:r>
              <a:rPr lang="it-IT" sz="2000" dirty="0" smtClean="0"/>
              <a:t>?</a:t>
            </a:r>
          </a:p>
          <a:p>
            <a:r>
              <a:rPr lang="it-IT" dirty="0" smtClean="0"/>
              <a:t> 	Aiutare </a:t>
            </a:r>
            <a:r>
              <a:rPr lang="it-IT" dirty="0"/>
              <a:t>gli utenti nella ricerca di informazioni riguardanti il </a:t>
            </a:r>
            <a:r>
              <a:rPr lang="it-IT" dirty="0" smtClean="0"/>
              <a:t>make-up</a:t>
            </a:r>
            <a:endParaRPr lang="it-IT" sz="2000" dirty="0"/>
          </a:p>
        </p:txBody>
      </p:sp>
      <p:sp>
        <p:nvSpPr>
          <p:cNvPr id="6" name="Rettangolo 5"/>
          <p:cNvSpPr/>
          <p:nvPr/>
        </p:nvSpPr>
        <p:spPr>
          <a:xfrm>
            <a:off x="624448" y="2335440"/>
            <a:ext cx="822636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it-IT" sz="2000" dirty="0"/>
              <a:t>Come dovrebbe comportarsi? </a:t>
            </a:r>
          </a:p>
          <a:p>
            <a:r>
              <a:rPr lang="it-IT" dirty="0" smtClean="0"/>
              <a:t>	Fornire </a:t>
            </a:r>
            <a:r>
              <a:rPr lang="it-IT" dirty="0"/>
              <a:t>agli utenti uno strumento di supporto del tutto diverso da quelli </a:t>
            </a:r>
            <a:r>
              <a:rPr lang="it-IT" dirty="0" smtClean="0"/>
              <a:t>	attualmente </a:t>
            </a:r>
            <a:r>
              <a:rPr lang="it-IT" dirty="0"/>
              <a:t>disponibili </a:t>
            </a:r>
            <a:endParaRPr lang="it-IT" dirty="0" smtClean="0"/>
          </a:p>
        </p:txBody>
      </p:sp>
      <p:sp>
        <p:nvSpPr>
          <p:cNvPr id="7" name="Rettangolo 6"/>
          <p:cNvSpPr/>
          <p:nvPr/>
        </p:nvSpPr>
        <p:spPr>
          <a:xfrm>
            <a:off x="624448" y="3550421"/>
            <a:ext cx="840778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it-IT" sz="2000" dirty="0" smtClean="0"/>
              <a:t>Quale </a:t>
            </a:r>
            <a:r>
              <a:rPr lang="it-IT" sz="2000" dirty="0"/>
              <a:t>modalità di interazione</a:t>
            </a:r>
            <a:r>
              <a:rPr lang="it-IT" sz="2000" dirty="0" smtClean="0"/>
              <a:t>?</a:t>
            </a:r>
          </a:p>
          <a:p>
            <a:r>
              <a:rPr lang="it-IT" dirty="0" smtClean="0"/>
              <a:t>	La </a:t>
            </a:r>
            <a:r>
              <a:rPr lang="it-IT" dirty="0"/>
              <a:t>modalità di interazione è basata sugli </a:t>
            </a:r>
            <a:r>
              <a:rPr lang="it-IT" dirty="0" smtClean="0"/>
              <a:t>oggetti, in </a:t>
            </a:r>
            <a:r>
              <a:rPr lang="it-IT" dirty="0"/>
              <a:t>particolare </a:t>
            </a:r>
            <a:r>
              <a:rPr lang="it-IT" dirty="0" smtClean="0"/>
              <a:t>	strumenti </a:t>
            </a:r>
            <a:r>
              <a:rPr lang="it-IT" dirty="0"/>
              <a:t>e cosmetici per la realizzazione dei make-up e sulla </a:t>
            </a:r>
            <a:r>
              <a:rPr lang="it-IT" dirty="0" smtClean="0"/>
              <a:t>navigazione</a:t>
            </a:r>
            <a:endParaRPr lang="it-IT" sz="2000" dirty="0"/>
          </a:p>
        </p:txBody>
      </p:sp>
      <p:sp>
        <p:nvSpPr>
          <p:cNvPr id="8" name="Rettangolo 7"/>
          <p:cNvSpPr/>
          <p:nvPr/>
        </p:nvSpPr>
        <p:spPr>
          <a:xfrm>
            <a:off x="624448" y="4852001"/>
            <a:ext cx="840778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it-IT" sz="2000" dirty="0" smtClean="0"/>
              <a:t>Quale metafora?</a:t>
            </a:r>
          </a:p>
          <a:p>
            <a:r>
              <a:rPr lang="it-IT" dirty="0" smtClean="0"/>
              <a:t>	La </a:t>
            </a:r>
            <a:r>
              <a:rPr lang="it-IT" dirty="0"/>
              <a:t>metafora è quella del salone di un estetista</a:t>
            </a:r>
            <a:r>
              <a:rPr lang="it-IT" dirty="0" smtClean="0"/>
              <a:t>.</a:t>
            </a:r>
            <a:r>
              <a:rPr lang="it-IT" sz="2000" dirty="0" smtClean="0"/>
              <a:t> </a:t>
            </a:r>
            <a:endParaRPr lang="it-IT" sz="2000" dirty="0"/>
          </a:p>
        </p:txBody>
      </p:sp>
      <p:sp>
        <p:nvSpPr>
          <p:cNvPr id="9" name="Rettangolo 8"/>
          <p:cNvSpPr/>
          <p:nvPr/>
        </p:nvSpPr>
        <p:spPr>
          <a:xfrm>
            <a:off x="624448" y="5833711"/>
            <a:ext cx="8407783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it-IT" sz="2000" dirty="0" smtClean="0"/>
              <a:t>Quale paradigma di interazione?</a:t>
            </a:r>
          </a:p>
          <a:p>
            <a:r>
              <a:rPr lang="it-IT" dirty="0" smtClean="0"/>
              <a:t>	WIMP (</a:t>
            </a:r>
            <a:r>
              <a:rPr lang="pl-PL" i="1" dirty="0" err="1" smtClean="0"/>
              <a:t>Window</a:t>
            </a:r>
            <a:r>
              <a:rPr lang="pl-PL" i="1" dirty="0" smtClean="0"/>
              <a:t> </a:t>
            </a:r>
            <a:r>
              <a:rPr lang="pl-PL" i="1" dirty="0" err="1" smtClean="0"/>
              <a:t>Icon</a:t>
            </a:r>
            <a:r>
              <a:rPr lang="pl-PL" i="1" dirty="0" smtClean="0"/>
              <a:t> </a:t>
            </a:r>
            <a:r>
              <a:rPr lang="pl-PL" i="1" dirty="0"/>
              <a:t>Menu </a:t>
            </a:r>
            <a:r>
              <a:rPr lang="pl-PL" i="1" dirty="0" err="1" smtClean="0"/>
              <a:t>Pointing</a:t>
            </a:r>
            <a:r>
              <a:rPr lang="pl-PL" i="1" dirty="0" smtClean="0"/>
              <a:t>)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3949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492519" y="154666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Modello Concettuale v0 (1/2)</a:t>
            </a:r>
            <a:endParaRPr lang="it-IT" sz="4400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02762" y="924107"/>
            <a:ext cx="3978282" cy="5686250"/>
          </a:xfrm>
          <a:prstGeom prst="rect">
            <a:avLst/>
          </a:prstGeom>
        </p:spPr>
      </p:pic>
      <p:pic>
        <p:nvPicPr>
          <p:cNvPr id="7" name="Immagin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557" y="3278824"/>
            <a:ext cx="997500" cy="997500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6059715" y="3038656"/>
            <a:ext cx="1065226" cy="1065226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5898" y="3217770"/>
            <a:ext cx="886112" cy="886112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2762" y="2686268"/>
            <a:ext cx="1164892" cy="1417614"/>
          </a:xfrm>
          <a:prstGeom prst="rect">
            <a:avLst/>
          </a:prstGeom>
        </p:spPr>
      </p:pic>
      <p:pic>
        <p:nvPicPr>
          <p:cNvPr id="11" name="Immagine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9" y="916071"/>
            <a:ext cx="3910243" cy="56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719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2424" y="1935184"/>
            <a:ext cx="3912293" cy="4726935"/>
          </a:xfrm>
          <a:prstGeom prst="rect">
            <a:avLst/>
          </a:prstGeom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025" y="1951847"/>
            <a:ext cx="3773787" cy="47291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CasellaDiTesto 5"/>
          <p:cNvSpPr txBox="1"/>
          <p:nvPr/>
        </p:nvSpPr>
        <p:spPr>
          <a:xfrm>
            <a:off x="1516790" y="1418156"/>
            <a:ext cx="1155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MAKE-UP</a:t>
            </a:r>
            <a:endParaRPr lang="it-IT" dirty="0"/>
          </a:p>
        </p:txBody>
      </p:sp>
      <p:sp>
        <p:nvSpPr>
          <p:cNvPr id="7" name="CasellaDiTesto 6">
            <a:hlinkClick r:id="rId4" action="ppaction://hlinksldjump"/>
          </p:cNvPr>
          <p:cNvSpPr txBox="1"/>
          <p:nvPr/>
        </p:nvSpPr>
        <p:spPr>
          <a:xfrm>
            <a:off x="5999516" y="2310763"/>
            <a:ext cx="2031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                                                                                                                                                                STRUMENTI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1183067" y="3096385"/>
            <a:ext cx="1971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                                                            OCCASIONI</a:t>
            </a:r>
            <a:endParaRPr lang="it-IT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1129923" y="3732382"/>
            <a:ext cx="19715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                                                         ABBINAMENTO COLORE </a:t>
            </a:r>
            <a:endParaRPr lang="it-IT" dirty="0"/>
          </a:p>
        </p:txBody>
      </p:sp>
      <p:sp>
        <p:nvSpPr>
          <p:cNvPr id="10" name="CasellaDiTesto 9">
            <a:hlinkClick r:id="rId5" action="ppaction://hlinksldjump"/>
          </p:cNvPr>
          <p:cNvSpPr txBox="1"/>
          <p:nvPr/>
        </p:nvSpPr>
        <p:spPr>
          <a:xfrm>
            <a:off x="1149838" y="4655712"/>
            <a:ext cx="1951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                                                                 PARTI DEL VISO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1183067" y="2173055"/>
            <a:ext cx="1931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                                                      MAKE-UP COMPLETO</a:t>
            </a:r>
            <a:endParaRPr lang="it-IT" dirty="0"/>
          </a:p>
        </p:txBody>
      </p:sp>
      <p:sp>
        <p:nvSpPr>
          <p:cNvPr id="12" name="CasellaDiTesto 11">
            <a:hlinkClick r:id="rId6" action="ppaction://hlinksldjump"/>
          </p:cNvPr>
          <p:cNvSpPr txBox="1"/>
          <p:nvPr/>
        </p:nvSpPr>
        <p:spPr>
          <a:xfrm>
            <a:off x="6004839" y="3096385"/>
            <a:ext cx="20259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                                                                             COSMETICI</a:t>
            </a:r>
            <a:endParaRPr lang="it-IT" dirty="0"/>
          </a:p>
        </p:txBody>
      </p:sp>
      <p:sp>
        <p:nvSpPr>
          <p:cNvPr id="13" name="CasellaDiTesto 12"/>
          <p:cNvSpPr txBox="1"/>
          <p:nvPr/>
        </p:nvSpPr>
        <p:spPr>
          <a:xfrm>
            <a:off x="6357210" y="1436853"/>
            <a:ext cx="1394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HOW TO</a:t>
            </a:r>
            <a:endParaRPr lang="it-IT" dirty="0"/>
          </a:p>
        </p:txBody>
      </p:sp>
      <p:sp>
        <p:nvSpPr>
          <p:cNvPr id="14" name="CasellaDiTesto 13"/>
          <p:cNvSpPr txBox="1"/>
          <p:nvPr/>
        </p:nvSpPr>
        <p:spPr>
          <a:xfrm>
            <a:off x="492519" y="154666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Modello Concettuale v0 (2/2)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3163180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492519" y="168454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Modello Concettuale v1 (1/3)</a:t>
            </a:r>
            <a:endParaRPr lang="it-IT" sz="4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357586" y="1642998"/>
            <a:ext cx="3648581" cy="5215001"/>
          </a:xfrm>
          <a:prstGeom prst="rect">
            <a:avLst/>
          </a:prstGeom>
        </p:spPr>
      </p:pic>
      <p:pic>
        <p:nvPicPr>
          <p:cNvPr id="6" name="Immagin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6280" y="3571875"/>
            <a:ext cx="916070" cy="91607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357850" y="3571875"/>
            <a:ext cx="978268" cy="97826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214" y="3643313"/>
            <a:ext cx="813775" cy="81377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60" y="3286123"/>
            <a:ext cx="1069798" cy="1301890"/>
          </a:xfrm>
          <a:prstGeom prst="rect">
            <a:avLst/>
          </a:prstGeom>
        </p:spPr>
      </p:pic>
      <p:pic>
        <p:nvPicPr>
          <p:cNvPr id="10" name="Immagin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43050"/>
            <a:ext cx="3500430" cy="5214950"/>
          </a:xfrm>
          <a:prstGeom prst="rect">
            <a:avLst/>
          </a:prstGeom>
        </p:spPr>
      </p:pic>
      <p:pic>
        <p:nvPicPr>
          <p:cNvPr id="11" name="Immagine 10" descr="corsi_trucco.jp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066" y="2206295"/>
            <a:ext cx="1919798" cy="2030753"/>
          </a:xfrm>
          <a:prstGeom prst="rect">
            <a:avLst/>
          </a:prstGeom>
        </p:spPr>
      </p:pic>
      <p:sp>
        <p:nvSpPr>
          <p:cNvPr id="12" name="Rettangolo 11"/>
          <p:cNvSpPr/>
          <p:nvPr/>
        </p:nvSpPr>
        <p:spPr>
          <a:xfrm>
            <a:off x="499340" y="2214555"/>
            <a:ext cx="1929552" cy="2000264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>
            <a:outerShdw blurRad="50800" dist="38100" dir="8100000" algn="tr" rotWithShape="0">
              <a:srgbClr val="FF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in giù 10"/>
          <p:cNvSpPr/>
          <p:nvPr/>
        </p:nvSpPr>
        <p:spPr>
          <a:xfrm>
            <a:off x="4286248" y="2000240"/>
            <a:ext cx="1928858" cy="1442291"/>
          </a:xfrm>
          <a:prstGeom prst="downArrow">
            <a:avLst>
              <a:gd name="adj1" fmla="val 50000"/>
              <a:gd name="adj2" fmla="val 510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CasellaDiTesto 13"/>
          <p:cNvSpPr txBox="1"/>
          <p:nvPr/>
        </p:nvSpPr>
        <p:spPr>
          <a:xfrm>
            <a:off x="4740477" y="2403267"/>
            <a:ext cx="116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Strumenti e cosmetici</a:t>
            </a:r>
            <a:endParaRPr lang="it-IT" dirty="0"/>
          </a:p>
        </p:txBody>
      </p:sp>
      <p:sp>
        <p:nvSpPr>
          <p:cNvPr id="15" name="Rettangolo 14"/>
          <p:cNvSpPr/>
          <p:nvPr/>
        </p:nvSpPr>
        <p:spPr>
          <a:xfrm>
            <a:off x="7072330" y="1714488"/>
            <a:ext cx="1928826" cy="5000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Informazioni</a:t>
            </a:r>
          </a:p>
          <a:p>
            <a:pPr algn="ctr"/>
            <a:r>
              <a:rPr lang="it-IT" dirty="0" smtClean="0">
                <a:solidFill>
                  <a:schemeClr val="tx1"/>
                </a:solidFill>
              </a:rPr>
              <a:t>correlate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6" name="Rettangolo 15"/>
          <p:cNvSpPr/>
          <p:nvPr/>
        </p:nvSpPr>
        <p:spPr>
          <a:xfrm>
            <a:off x="206896" y="1140300"/>
            <a:ext cx="8643998" cy="3598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Storico delle azioni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7" name="Freccia a destra 28"/>
          <p:cNvSpPr/>
          <p:nvPr/>
        </p:nvSpPr>
        <p:spPr>
          <a:xfrm rot="10800000">
            <a:off x="2500298" y="2500306"/>
            <a:ext cx="1143008" cy="1071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CasellaDiTesto 17"/>
          <p:cNvSpPr txBox="1"/>
          <p:nvPr/>
        </p:nvSpPr>
        <p:spPr>
          <a:xfrm>
            <a:off x="2643174" y="2714620"/>
            <a:ext cx="1700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Make up Completo</a:t>
            </a:r>
            <a:endParaRPr lang="it-IT" dirty="0"/>
          </a:p>
        </p:txBody>
      </p:sp>
      <p:sp>
        <p:nvSpPr>
          <p:cNvPr id="19" name="Rettangolo 18">
            <a:hlinkClick r:id="rId3" action="ppaction://hlinksldjump"/>
          </p:cNvPr>
          <p:cNvSpPr/>
          <p:nvPr/>
        </p:nvSpPr>
        <p:spPr>
          <a:xfrm>
            <a:off x="3929058" y="3500438"/>
            <a:ext cx="2428892" cy="10001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5702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1241609" y="362822"/>
            <a:ext cx="68316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smtClean="0">
                <a:latin typeface="Tahoma"/>
                <a:cs typeface="Tahoma"/>
              </a:rPr>
              <a:t>Introduzione al problema</a:t>
            </a:r>
            <a:endParaRPr lang="it-IT" sz="4400" dirty="0">
              <a:latin typeface="Tahoma"/>
              <a:cs typeface="Tahoma"/>
            </a:endParaRPr>
          </a:p>
        </p:txBody>
      </p:sp>
      <p:sp>
        <p:nvSpPr>
          <p:cNvPr id="8" name="Rettangolo 7"/>
          <p:cNvSpPr/>
          <p:nvPr/>
        </p:nvSpPr>
        <p:spPr>
          <a:xfrm>
            <a:off x="1061851" y="3061712"/>
            <a:ext cx="66219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it-IT" sz="2200" dirty="0"/>
              <a:t>Offrire una </a:t>
            </a:r>
            <a:r>
              <a:rPr lang="it-IT" sz="2200" dirty="0" smtClean="0"/>
              <a:t>navigazione efficacie delle informazioni </a:t>
            </a:r>
            <a:endParaRPr lang="it-IT" sz="2200" dirty="0"/>
          </a:p>
        </p:txBody>
      </p:sp>
      <p:sp>
        <p:nvSpPr>
          <p:cNvPr id="9" name="CasellaDiTesto 8"/>
          <p:cNvSpPr txBox="1"/>
          <p:nvPr/>
        </p:nvSpPr>
        <p:spPr>
          <a:xfrm>
            <a:off x="1022143" y="4500995"/>
            <a:ext cx="72706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it-IT" sz="2200" dirty="0"/>
              <a:t>Soddisfare i bisogni di utenti diversificati che vogliono visualizzare tali tutorial</a:t>
            </a:r>
          </a:p>
          <a:p>
            <a:pPr marL="342900" indent="-342900">
              <a:buFont typeface="Wingdings" charset="2"/>
              <a:buChar char="ü"/>
            </a:pPr>
            <a:endParaRPr lang="it-IT" sz="2200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1061852" y="1664947"/>
            <a:ext cx="680333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it-IT" sz="2200" b="1" dirty="0" smtClean="0">
                <a:cs typeface="Arial" pitchFamily="34" charset="0"/>
              </a:rPr>
              <a:t>Scopo del sistema: </a:t>
            </a:r>
            <a:r>
              <a:rPr lang="it-IT" sz="2200" dirty="0" smtClean="0">
                <a:cs typeface="Arial" pitchFamily="34" charset="0"/>
              </a:rPr>
              <a:t>aiutare gli </a:t>
            </a:r>
            <a:r>
              <a:rPr lang="it-IT" sz="2200" dirty="0">
                <a:cs typeface="Arial" pitchFamily="34" charset="0"/>
              </a:rPr>
              <a:t>utenti nella ricerca di informazioni riguardanti il </a:t>
            </a:r>
            <a:r>
              <a:rPr lang="it-IT" sz="2200" dirty="0" smtClean="0">
                <a:cs typeface="Arial" pitchFamily="34" charset="0"/>
              </a:rPr>
              <a:t>make-up</a:t>
            </a:r>
            <a:endParaRPr lang="it-IT" sz="2200" dirty="0"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46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492519" y="168454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Modello Concettuale v1 (2/3)</a:t>
            </a:r>
            <a:endParaRPr lang="it-IT" sz="4400" dirty="0"/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642998"/>
            <a:ext cx="7006167" cy="5215001"/>
          </a:xfrm>
          <a:prstGeom prst="rect">
            <a:avLst/>
          </a:prstGeom>
        </p:spPr>
      </p:pic>
      <p:pic>
        <p:nvPicPr>
          <p:cNvPr id="6" name="Immagin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414" y="3571876"/>
            <a:ext cx="1759078" cy="916070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4457604" y="3571875"/>
            <a:ext cx="1878514" cy="978268"/>
          </a:xfrm>
          <a:prstGeom prst="rect">
            <a:avLst/>
          </a:prstGeom>
        </p:spPr>
      </p:pic>
      <p:pic>
        <p:nvPicPr>
          <p:cNvPr id="8" name="Immagin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596" y="3571876"/>
            <a:ext cx="1562647" cy="813775"/>
          </a:xfrm>
          <a:prstGeom prst="rect">
            <a:avLst/>
          </a:prstGeom>
        </p:spPr>
      </p:pic>
      <p:pic>
        <p:nvPicPr>
          <p:cNvPr id="9" name="Immagin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6" y="3286124"/>
            <a:ext cx="2054274" cy="1301890"/>
          </a:xfrm>
          <a:prstGeom prst="rect">
            <a:avLst/>
          </a:prstGeom>
        </p:spPr>
      </p:pic>
      <p:sp>
        <p:nvSpPr>
          <p:cNvPr id="10" name="Freccia in giù 11"/>
          <p:cNvSpPr/>
          <p:nvPr/>
        </p:nvSpPr>
        <p:spPr>
          <a:xfrm>
            <a:off x="571472" y="1857364"/>
            <a:ext cx="1884422" cy="15001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CasellaDiTesto 10"/>
          <p:cNvSpPr txBox="1"/>
          <p:nvPr/>
        </p:nvSpPr>
        <p:spPr>
          <a:xfrm>
            <a:off x="928662" y="2500306"/>
            <a:ext cx="170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Cosmetici</a:t>
            </a:r>
            <a:endParaRPr lang="it-IT" dirty="0"/>
          </a:p>
        </p:txBody>
      </p:sp>
      <p:sp>
        <p:nvSpPr>
          <p:cNvPr id="12" name="Rettangolo 11"/>
          <p:cNvSpPr/>
          <p:nvPr/>
        </p:nvSpPr>
        <p:spPr>
          <a:xfrm>
            <a:off x="7072330" y="1714488"/>
            <a:ext cx="1928826" cy="5000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Informazioni</a:t>
            </a:r>
          </a:p>
          <a:p>
            <a:pPr algn="ctr"/>
            <a:r>
              <a:rPr lang="it-IT" dirty="0" smtClean="0">
                <a:solidFill>
                  <a:schemeClr val="tx1"/>
                </a:solidFill>
              </a:rPr>
              <a:t>correlate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3" name="Rettangolo 12"/>
          <p:cNvSpPr/>
          <p:nvPr/>
        </p:nvSpPr>
        <p:spPr>
          <a:xfrm>
            <a:off x="285720" y="1054517"/>
            <a:ext cx="8643998" cy="3847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Storico delle azioni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785786" y="3500438"/>
            <a:ext cx="2057676" cy="10001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/>
          <p:cNvSpPr/>
          <p:nvPr/>
        </p:nvSpPr>
        <p:spPr>
          <a:xfrm>
            <a:off x="4366014" y="3500438"/>
            <a:ext cx="1920498" cy="10001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Freccia in giù 39"/>
          <p:cNvSpPr/>
          <p:nvPr/>
        </p:nvSpPr>
        <p:spPr>
          <a:xfrm>
            <a:off x="4357686" y="1928802"/>
            <a:ext cx="1884422" cy="15001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/>
          <p:cNvSpPr txBox="1"/>
          <p:nvPr/>
        </p:nvSpPr>
        <p:spPr>
          <a:xfrm>
            <a:off x="4714876" y="2643182"/>
            <a:ext cx="116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Strumenti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6087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492519" y="168454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Modello Concettuale v1 (3/</a:t>
            </a:r>
            <a:r>
              <a:rPr lang="it-IT" sz="4400" dirty="0"/>
              <a:t>3</a:t>
            </a:r>
            <a:r>
              <a:rPr lang="it-IT" sz="4400" dirty="0" smtClean="0"/>
              <a:t>)</a:t>
            </a:r>
            <a:endParaRPr lang="it-IT" sz="4400" dirty="0"/>
          </a:p>
        </p:txBody>
      </p:sp>
      <p:pic>
        <p:nvPicPr>
          <p:cNvPr id="5" name="Immagine 4" descr="Schermata 06-2456084 alle 18.52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18" y="1115684"/>
            <a:ext cx="8358375" cy="5637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79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46216" y="168454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Modello Concettuale v2 (1/3)</a:t>
            </a:r>
            <a:endParaRPr lang="it-IT" sz="4400" dirty="0"/>
          </a:p>
        </p:txBody>
      </p:sp>
      <p:pic>
        <p:nvPicPr>
          <p:cNvPr id="2" name="Immagine 1" descr="Schermata 05-2456070 alle 16.50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07" y="1464642"/>
            <a:ext cx="6328672" cy="4756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041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46216" y="168454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Modello Concettuale (2/3)</a:t>
            </a:r>
            <a:endParaRPr lang="it-IT" sz="4400" dirty="0"/>
          </a:p>
        </p:txBody>
      </p:sp>
      <p:pic>
        <p:nvPicPr>
          <p:cNvPr id="5" name="Immagine 4" descr="Schermata 05-2456070 alle 16.52.2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68" y="1672581"/>
            <a:ext cx="3525388" cy="3064986"/>
          </a:xfrm>
          <a:prstGeom prst="rect">
            <a:avLst/>
          </a:prstGeom>
        </p:spPr>
      </p:pic>
      <p:pic>
        <p:nvPicPr>
          <p:cNvPr id="6" name="Immagine 5" descr="Schermata 05-2456070 alle 16.53.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0638" y="1672581"/>
            <a:ext cx="4084600" cy="3064986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804057" y="5069758"/>
            <a:ext cx="335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it-IT" dirty="0" smtClean="0"/>
              <a:t>Ricerca Cosmetici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5321179" y="5060054"/>
            <a:ext cx="335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it-IT" dirty="0" smtClean="0"/>
              <a:t>Ricerca Make Up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06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46216" y="168454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Modello Concettuale (3/3)</a:t>
            </a:r>
            <a:endParaRPr lang="it-IT" sz="4400" dirty="0"/>
          </a:p>
        </p:txBody>
      </p:sp>
      <p:pic>
        <p:nvPicPr>
          <p:cNvPr id="5" name="Immagine 4" descr="Schermata 05-2456070 alle 16.55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16" y="1464099"/>
            <a:ext cx="3843401" cy="2889775"/>
          </a:xfrm>
          <a:prstGeom prst="rect">
            <a:avLst/>
          </a:prstGeom>
        </p:spPr>
      </p:pic>
      <p:pic>
        <p:nvPicPr>
          <p:cNvPr id="6" name="Immagine 5" descr="Schermata 05-2456070 alle 16.56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37" y="1464099"/>
            <a:ext cx="3902350" cy="2926763"/>
          </a:xfrm>
          <a:prstGeom prst="rect">
            <a:avLst/>
          </a:prstGeom>
        </p:spPr>
      </p:pic>
      <p:sp>
        <p:nvSpPr>
          <p:cNvPr id="7" name="CasellaDiTesto 6"/>
          <p:cNvSpPr txBox="1"/>
          <p:nvPr/>
        </p:nvSpPr>
        <p:spPr>
          <a:xfrm>
            <a:off x="1011397" y="4884974"/>
            <a:ext cx="335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it-IT" dirty="0" smtClean="0"/>
              <a:t>Tabella risultati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5248281" y="4885033"/>
            <a:ext cx="3356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it-IT" dirty="0" smtClean="0"/>
              <a:t>Visualizzazione video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21034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583142" y="1554955"/>
            <a:ext cx="80473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ü"/>
            </a:pPr>
            <a:r>
              <a:rPr lang="it-IT" sz="2000" dirty="0" smtClean="0"/>
              <a:t>Per realizzare la prima versione del mockup (v0 e v1) abbiamo deciso di sfruttare il prototipo preliminare v1 in quanto all’inizio ci sembrava l’idea migliore.</a:t>
            </a:r>
          </a:p>
          <a:p>
            <a:pPr algn="just"/>
            <a:endParaRPr lang="it-IT" sz="2000" dirty="0" smtClean="0"/>
          </a:p>
          <a:p>
            <a:pPr marL="342900" indent="-342900" algn="just">
              <a:buFont typeface="Wingdings" pitchFamily="2" charset="2"/>
              <a:buChar char="ü"/>
            </a:pPr>
            <a:r>
              <a:rPr lang="it-IT" sz="2000" dirty="0" smtClean="0"/>
              <a:t>In seguito ci siamo accorti che la soluzione dai noi proposta non era funzionale. </a:t>
            </a:r>
            <a:endParaRPr lang="it-IT" sz="20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920096" y="285075"/>
            <a:ext cx="7175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/>
              <a:t>Prima versione del mockup</a:t>
            </a:r>
          </a:p>
        </p:txBody>
      </p:sp>
    </p:spTree>
    <p:extLst>
      <p:ext uri="{BB962C8B-B14F-4D97-AF65-F5344CB8AC3E}">
        <p14:creationId xmlns:p14="http://schemas.microsoft.com/office/powerpoint/2010/main" val="2751496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46216" y="25916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Mockup v0 (1/4)</a:t>
            </a:r>
            <a:endParaRPr lang="it-IT" sz="44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984863" y="1373544"/>
            <a:ext cx="7360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  <p:pic>
        <p:nvPicPr>
          <p:cNvPr id="62" name="Immagine 61" descr="Schermata 06-2456084 alle 17.33.4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99" y="838650"/>
            <a:ext cx="7876092" cy="5901120"/>
          </a:xfrm>
          <a:prstGeom prst="rect">
            <a:avLst/>
          </a:prstGeom>
        </p:spPr>
      </p:pic>
      <p:sp>
        <p:nvSpPr>
          <p:cNvPr id="9" name="Fumetto 3 8"/>
          <p:cNvSpPr/>
          <p:nvPr/>
        </p:nvSpPr>
        <p:spPr>
          <a:xfrm>
            <a:off x="121024" y="25916"/>
            <a:ext cx="2164976" cy="1198732"/>
          </a:xfrm>
          <a:prstGeom prst="wedgeEllipseCallout">
            <a:avLst>
              <a:gd name="adj1" fmla="val 27082"/>
              <a:gd name="adj2" fmla="val 62772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Assenza di informazioni</a:t>
            </a:r>
            <a:endParaRPr lang="it-IT" dirty="0"/>
          </a:p>
        </p:txBody>
      </p:sp>
      <p:sp>
        <p:nvSpPr>
          <p:cNvPr id="12" name="Fumetto 3 11"/>
          <p:cNvSpPr/>
          <p:nvPr/>
        </p:nvSpPr>
        <p:spPr>
          <a:xfrm>
            <a:off x="6839349" y="0"/>
            <a:ext cx="1981922" cy="1198732"/>
          </a:xfrm>
          <a:prstGeom prst="wedgeEllipseCallout">
            <a:avLst>
              <a:gd name="adj1" fmla="val -47619"/>
              <a:gd name="adj2" fmla="val 49039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Ruolo non identificato</a:t>
            </a:r>
            <a:endParaRPr lang="it-IT" dirty="0"/>
          </a:p>
        </p:txBody>
      </p:sp>
      <p:sp>
        <p:nvSpPr>
          <p:cNvPr id="13" name="Fumetto 3 12"/>
          <p:cNvSpPr/>
          <p:nvPr/>
        </p:nvSpPr>
        <p:spPr>
          <a:xfrm>
            <a:off x="6086314" y="2174831"/>
            <a:ext cx="1506070" cy="1198732"/>
          </a:xfrm>
          <a:prstGeom prst="wedgeEllipseCallout">
            <a:avLst>
              <a:gd name="adj1" fmla="val -56548"/>
              <a:gd name="adj2" fmla="val -57530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Legge di chiusura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547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46216" y="25916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Mockup v0 (2/4)</a:t>
            </a:r>
            <a:endParaRPr lang="it-IT" sz="4400" dirty="0"/>
          </a:p>
        </p:txBody>
      </p:sp>
      <p:pic>
        <p:nvPicPr>
          <p:cNvPr id="5" name="Immagine 4" descr="Schermata 06-2456084 alle 17.34.1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2" y="834231"/>
            <a:ext cx="7823998" cy="5853248"/>
          </a:xfrm>
          <a:prstGeom prst="rect">
            <a:avLst/>
          </a:prstGeom>
        </p:spPr>
      </p:pic>
      <p:sp>
        <p:nvSpPr>
          <p:cNvPr id="6" name="Ovale 5"/>
          <p:cNvSpPr/>
          <p:nvPr/>
        </p:nvSpPr>
        <p:spPr>
          <a:xfrm>
            <a:off x="4182034" y="5153585"/>
            <a:ext cx="2245660" cy="1741393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Mancano uniformità e chiarezza di intenti</a:t>
            </a:r>
            <a:endParaRPr lang="it-IT" dirty="0"/>
          </a:p>
        </p:txBody>
      </p:sp>
      <p:cxnSp>
        <p:nvCxnSpPr>
          <p:cNvPr id="8" name="Connettore 2 7"/>
          <p:cNvCxnSpPr/>
          <p:nvPr/>
        </p:nvCxnSpPr>
        <p:spPr>
          <a:xfrm flipH="1">
            <a:off x="2877671" y="6165476"/>
            <a:ext cx="1304363" cy="14119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/>
          <p:cNvCxnSpPr/>
          <p:nvPr/>
        </p:nvCxnSpPr>
        <p:spPr>
          <a:xfrm flipH="1" flipV="1">
            <a:off x="3529852" y="5153585"/>
            <a:ext cx="873398" cy="426945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/>
          <p:nvPr/>
        </p:nvCxnSpPr>
        <p:spPr>
          <a:xfrm flipH="1" flipV="1">
            <a:off x="3697941" y="1748118"/>
            <a:ext cx="1358153" cy="3405467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umetto 3 10"/>
          <p:cNvSpPr/>
          <p:nvPr/>
        </p:nvSpPr>
        <p:spPr>
          <a:xfrm>
            <a:off x="6763871" y="4938432"/>
            <a:ext cx="1559857" cy="939614"/>
          </a:xfrm>
          <a:prstGeom prst="wedgeEllipseCallout">
            <a:avLst>
              <a:gd name="adj1" fmla="val 18547"/>
              <a:gd name="adj2" fmla="val -82043"/>
            </a:avLst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Non scalabile</a:t>
            </a:r>
            <a:endParaRPr lang="it-IT" dirty="0"/>
          </a:p>
        </p:txBody>
      </p:sp>
      <p:sp>
        <p:nvSpPr>
          <p:cNvPr id="14" name="Fumetto 3 13"/>
          <p:cNvSpPr/>
          <p:nvPr/>
        </p:nvSpPr>
        <p:spPr>
          <a:xfrm>
            <a:off x="6091517" y="1613646"/>
            <a:ext cx="1694330" cy="1102659"/>
          </a:xfrm>
          <a:prstGeom prst="wedgeEllipseCallou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Assenza di feedback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9733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46216" y="25916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Mockup v0 (3/4)</a:t>
            </a:r>
            <a:endParaRPr lang="it-IT" sz="4400" dirty="0"/>
          </a:p>
        </p:txBody>
      </p:sp>
      <p:pic>
        <p:nvPicPr>
          <p:cNvPr id="5" name="Immagine 4" descr="Schermata 06-2456084 alle 17.34.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14" y="860147"/>
            <a:ext cx="7797564" cy="5827653"/>
          </a:xfrm>
          <a:prstGeom prst="rect">
            <a:avLst/>
          </a:prstGeom>
        </p:spPr>
      </p:pic>
      <p:sp>
        <p:nvSpPr>
          <p:cNvPr id="6" name="Ovale 5"/>
          <p:cNvSpPr/>
          <p:nvPr/>
        </p:nvSpPr>
        <p:spPr>
          <a:xfrm>
            <a:off x="2824031" y="1198388"/>
            <a:ext cx="2285851" cy="1546412"/>
          </a:xfrm>
          <a:prstGeom prst="ellipse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Miglioramenti</a:t>
            </a:r>
            <a:endParaRPr lang="it-IT" dirty="0"/>
          </a:p>
        </p:txBody>
      </p:sp>
      <p:cxnSp>
        <p:nvCxnSpPr>
          <p:cNvPr id="8" name="Connettore 2 7"/>
          <p:cNvCxnSpPr>
            <a:stCxn id="6" idx="3"/>
          </p:cNvCxnSpPr>
          <p:nvPr/>
        </p:nvCxnSpPr>
        <p:spPr>
          <a:xfrm flipH="1">
            <a:off x="1566584" y="2518333"/>
            <a:ext cx="1592202" cy="750901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/>
          <p:cNvCxnSpPr>
            <a:stCxn id="6" idx="4"/>
          </p:cNvCxnSpPr>
          <p:nvPr/>
        </p:nvCxnSpPr>
        <p:spPr>
          <a:xfrm>
            <a:off x="3966957" y="2744800"/>
            <a:ext cx="898837" cy="3390258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/>
          <p:cNvCxnSpPr>
            <a:stCxn id="6" idx="1"/>
          </p:cNvCxnSpPr>
          <p:nvPr/>
        </p:nvCxnSpPr>
        <p:spPr>
          <a:xfrm flipH="1" flipV="1">
            <a:off x="2729754" y="1198389"/>
            <a:ext cx="429032" cy="226466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ttore 2 21"/>
          <p:cNvCxnSpPr>
            <a:stCxn id="6" idx="6"/>
          </p:cNvCxnSpPr>
          <p:nvPr/>
        </p:nvCxnSpPr>
        <p:spPr>
          <a:xfrm>
            <a:off x="5109882" y="1971594"/>
            <a:ext cx="2622177" cy="1053994"/>
          </a:xfrm>
          <a:prstGeom prst="straightConnector1">
            <a:avLst/>
          </a:prstGeom>
          <a:ln w="38100">
            <a:solidFill>
              <a:schemeClr val="bg2">
                <a:lumMod val="5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7203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46216" y="90706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Mockup v0 (4/4)</a:t>
            </a:r>
            <a:endParaRPr lang="it-IT" sz="4400" dirty="0"/>
          </a:p>
        </p:txBody>
      </p:sp>
      <p:pic>
        <p:nvPicPr>
          <p:cNvPr id="5" name="Immagine 4" descr="Schermata 06-2456084 alle 17.34.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482" y="860147"/>
            <a:ext cx="7642318" cy="5743248"/>
          </a:xfrm>
          <a:prstGeom prst="rect">
            <a:avLst/>
          </a:prstGeom>
        </p:spPr>
      </p:pic>
      <p:sp>
        <p:nvSpPr>
          <p:cNvPr id="2" name="Fumetto 3 1"/>
          <p:cNvSpPr/>
          <p:nvPr/>
        </p:nvSpPr>
        <p:spPr>
          <a:xfrm>
            <a:off x="5043055" y="2092036"/>
            <a:ext cx="2798618" cy="886691"/>
          </a:xfrm>
          <a:prstGeom prst="wedgeEllipseCallou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Regolarizzazione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76941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311009" y="427613"/>
            <a:ext cx="85657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Tipologie ipotizzate di utenti</a:t>
            </a:r>
            <a:endParaRPr lang="it-IT" sz="4400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889000" y="1638300"/>
            <a:ext cx="76200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it-IT" sz="2200" b="1" dirty="0"/>
              <a:t>make-up uploader</a:t>
            </a:r>
            <a:r>
              <a:rPr lang="it-IT" sz="2200" dirty="0"/>
              <a:t>: utenti che mettono a disposizione la propria esperienza sul make-up</a:t>
            </a:r>
          </a:p>
          <a:p>
            <a:endParaRPr lang="it-IT" sz="2200" dirty="0"/>
          </a:p>
          <a:p>
            <a:pPr>
              <a:buFont typeface="Wingdings" pitchFamily="2" charset="2"/>
              <a:buChar char="ü"/>
            </a:pPr>
            <a:r>
              <a:rPr lang="it-IT" sz="2200" b="1" dirty="0"/>
              <a:t>make-up downloader professionista</a:t>
            </a:r>
            <a:r>
              <a:rPr lang="it-IT" sz="2200" dirty="0"/>
              <a:t>: utenti che vogliono visualizzare tutorial e che sono dei professionisti nel settore</a:t>
            </a:r>
          </a:p>
          <a:p>
            <a:endParaRPr lang="it-IT" sz="2200" dirty="0"/>
          </a:p>
          <a:p>
            <a:pPr>
              <a:buFont typeface="Wingdings" pitchFamily="2" charset="2"/>
              <a:buChar char="ü"/>
            </a:pPr>
            <a:r>
              <a:rPr lang="it-IT" sz="2200" b="1" dirty="0"/>
              <a:t> make-up downloader non professionista: </a:t>
            </a:r>
            <a:r>
              <a:rPr lang="it-IT" sz="2200" dirty="0"/>
              <a:t>utenti che vogliono visualizzare tutorial ma che lo fanno per uso personale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9863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46216" y="173834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Considerazioni Mockup v0</a:t>
            </a:r>
            <a:endParaRPr lang="it-IT" sz="4400" dirty="0"/>
          </a:p>
        </p:txBody>
      </p:sp>
      <p:sp>
        <p:nvSpPr>
          <p:cNvPr id="3" name="CasellaDiTesto 2"/>
          <p:cNvSpPr txBox="1"/>
          <p:nvPr/>
        </p:nvSpPr>
        <p:spPr>
          <a:xfrm>
            <a:off x="645459" y="1237128"/>
            <a:ext cx="79591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  <a:p>
            <a:pPr marL="285750" indent="-285750">
              <a:buFont typeface="Wingdings" pitchFamily="2" charset="2"/>
              <a:buChar char="ü"/>
            </a:pPr>
            <a:r>
              <a:rPr lang="it-IT" dirty="0" smtClean="0"/>
              <a:t>Non c’è armonia tra le componenti </a:t>
            </a:r>
          </a:p>
          <a:p>
            <a:pPr marL="285750" indent="-285750">
              <a:buFont typeface="Wingdings" pitchFamily="2" charset="2"/>
              <a:buChar char="ü"/>
            </a:pPr>
            <a:endParaRPr lang="it-IT" dirty="0"/>
          </a:p>
          <a:p>
            <a:pPr marL="285750" indent="-285750">
              <a:buFont typeface="Wingdings" pitchFamily="2" charset="2"/>
              <a:buChar char="ü"/>
            </a:pPr>
            <a:endParaRPr lang="it-IT" dirty="0"/>
          </a:p>
          <a:p>
            <a:pPr marL="285750" indent="-285750">
              <a:buFont typeface="Wingdings" pitchFamily="2" charset="2"/>
              <a:buChar char="ü"/>
            </a:pPr>
            <a:r>
              <a:rPr lang="it-IT" dirty="0" smtClean="0"/>
              <a:t>Accostamento dei colori casuale e improprio</a:t>
            </a:r>
          </a:p>
          <a:p>
            <a:pPr marL="285750" indent="-285750">
              <a:buFont typeface="Wingdings" pitchFamily="2" charset="2"/>
              <a:buChar char="ü"/>
            </a:pPr>
            <a:endParaRPr lang="it-IT" dirty="0"/>
          </a:p>
          <a:p>
            <a:pPr marL="285750" indent="-285750">
              <a:buFont typeface="Wingdings" pitchFamily="2" charset="2"/>
              <a:buChar char="ü"/>
            </a:pPr>
            <a:endParaRPr lang="it-IT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it-IT" dirty="0" smtClean="0"/>
              <a:t>Cattiva gestione dello spazio </a:t>
            </a:r>
          </a:p>
          <a:p>
            <a:endParaRPr lang="it-IT" dirty="0"/>
          </a:p>
          <a:p>
            <a:pPr marL="285750" indent="-285750">
              <a:buFont typeface="Wingdings" pitchFamily="2" charset="2"/>
              <a:buChar char="ü"/>
            </a:pPr>
            <a:endParaRPr lang="it-IT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it-IT" dirty="0" smtClean="0"/>
              <a:t>Uso inappropriato del maiuscolo </a:t>
            </a:r>
          </a:p>
          <a:p>
            <a:pPr marL="285750" indent="-285750">
              <a:buFont typeface="Wingdings" pitchFamily="2" charset="2"/>
              <a:buChar char="ü"/>
            </a:pPr>
            <a:endParaRPr lang="it-IT" dirty="0"/>
          </a:p>
          <a:p>
            <a:pPr marL="285750" indent="-285750">
              <a:buFont typeface="Wingdings" pitchFamily="2" charset="2"/>
              <a:buChar char="ü"/>
            </a:pPr>
            <a:endParaRPr lang="it-IT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it-IT" dirty="0" smtClean="0"/>
              <a:t>Manca di immediatezza e riconoscibilità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7178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46216" y="168454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Mockup v1 (1/2)</a:t>
            </a:r>
            <a:endParaRPr lang="it-IT" sz="4400" dirty="0"/>
          </a:p>
        </p:txBody>
      </p:sp>
      <p:pic>
        <p:nvPicPr>
          <p:cNvPr id="5" name="Immagine 4" descr="Schermata 06-2456084 alle 17.52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29" y="1096075"/>
            <a:ext cx="7461154" cy="5604306"/>
          </a:xfrm>
          <a:prstGeom prst="rect">
            <a:avLst/>
          </a:prstGeom>
        </p:spPr>
      </p:pic>
      <p:sp>
        <p:nvSpPr>
          <p:cNvPr id="7" name="Fumetto 3 6"/>
          <p:cNvSpPr/>
          <p:nvPr/>
        </p:nvSpPr>
        <p:spPr>
          <a:xfrm>
            <a:off x="7133663" y="4787153"/>
            <a:ext cx="1922929" cy="1062318"/>
          </a:xfrm>
          <a:prstGeom prst="wedgeEllipseCallout">
            <a:avLst>
              <a:gd name="adj1" fmla="val -47406"/>
              <a:gd name="adj2" fmla="val 447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Distinzione visiva</a:t>
            </a:r>
            <a:endParaRPr lang="it-IT" dirty="0"/>
          </a:p>
        </p:txBody>
      </p:sp>
      <p:sp>
        <p:nvSpPr>
          <p:cNvPr id="8" name="Fumetto 3 7"/>
          <p:cNvSpPr/>
          <p:nvPr/>
        </p:nvSpPr>
        <p:spPr>
          <a:xfrm>
            <a:off x="5228976" y="1640540"/>
            <a:ext cx="2234142" cy="1062318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Affordance sulla categoria</a:t>
            </a:r>
            <a:endParaRPr lang="it-IT" dirty="0"/>
          </a:p>
        </p:txBody>
      </p:sp>
      <p:sp>
        <p:nvSpPr>
          <p:cNvPr id="9" name="Fumetto 3 8"/>
          <p:cNvSpPr/>
          <p:nvPr/>
        </p:nvSpPr>
        <p:spPr>
          <a:xfrm>
            <a:off x="121024" y="4787153"/>
            <a:ext cx="1680882" cy="1198732"/>
          </a:xfrm>
          <a:prstGeom prst="wedgeEllipseCallout">
            <a:avLst>
              <a:gd name="adj1" fmla="val 39881"/>
              <a:gd name="adj2" fmla="val 535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Bordo quadrato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64475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46216" y="168454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Mockup v1 (2/2)</a:t>
            </a:r>
            <a:endParaRPr lang="it-IT" sz="4400" dirty="0"/>
          </a:p>
        </p:txBody>
      </p:sp>
      <p:pic>
        <p:nvPicPr>
          <p:cNvPr id="5" name="Immagine 4" descr="Schermata 06-2456084 alle 18.29.2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75" y="937895"/>
            <a:ext cx="7567132" cy="5709538"/>
          </a:xfrm>
          <a:prstGeom prst="rect">
            <a:avLst/>
          </a:prstGeom>
        </p:spPr>
      </p:pic>
      <p:sp>
        <p:nvSpPr>
          <p:cNvPr id="2" name="Ovale 1"/>
          <p:cNvSpPr/>
          <p:nvPr/>
        </p:nvSpPr>
        <p:spPr>
          <a:xfrm>
            <a:off x="6185648" y="2756647"/>
            <a:ext cx="2111188" cy="35096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Cattiva gestione spazio, potrebbe essere utilizzato per informazioni aggiuntive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21713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46216" y="25916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Considerazioni Mockup v1</a:t>
            </a:r>
            <a:endParaRPr lang="it-IT" sz="4400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699247" y="1317812"/>
            <a:ext cx="7637929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it-IT" dirty="0" smtClean="0"/>
              <a:t>Sono stati risolti alcuni dei problemi più significativi …</a:t>
            </a:r>
          </a:p>
          <a:p>
            <a:pPr marL="285750" indent="-285750">
              <a:buFont typeface="Wingdings" pitchFamily="2" charset="2"/>
              <a:buChar char="ü"/>
            </a:pPr>
            <a:endParaRPr lang="it-IT" dirty="0"/>
          </a:p>
          <a:p>
            <a:pPr marL="285750" indent="-285750">
              <a:buFont typeface="Wingdings" pitchFamily="2" charset="2"/>
              <a:buChar char="ü"/>
            </a:pPr>
            <a:endParaRPr lang="it-IT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it-IT" dirty="0" smtClean="0"/>
              <a:t>… ma permangono ancora diversi problemi legati soprattutto a :</a:t>
            </a:r>
          </a:p>
          <a:p>
            <a:pPr marL="285750" indent="-285750">
              <a:buFont typeface="Wingdings" pitchFamily="2" charset="2"/>
              <a:buChar char="ü"/>
            </a:pPr>
            <a:endParaRPr lang="it-IT" dirty="0" smtClean="0"/>
          </a:p>
          <a:p>
            <a:pPr marL="742950" lvl="1" indent="-285750">
              <a:buFont typeface="Wingdings" pitchFamily="2" charset="2"/>
              <a:buChar char="Ø"/>
            </a:pPr>
            <a:r>
              <a:rPr lang="it-IT" dirty="0" smtClean="0"/>
              <a:t>Gestione dello spazio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it-IT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it-IT" dirty="0" smtClean="0"/>
              <a:t>Scelta dei colori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it-IT" dirty="0" smtClean="0"/>
          </a:p>
          <a:p>
            <a:pPr marL="742950" lvl="1" indent="-285750">
              <a:buFont typeface="Wingdings" pitchFamily="2" charset="2"/>
              <a:buChar char="Ø"/>
            </a:pPr>
            <a:r>
              <a:rPr lang="it-IT" dirty="0" smtClean="0"/>
              <a:t>Mancanza di uniformità ed chiarezza di intenti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it-IT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it-IT" dirty="0" smtClean="0"/>
              <a:t>Mancanza di feedback 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it-IT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it-IT" dirty="0" smtClean="0"/>
              <a:t>Mancanza di predicibilità di un pattern regolare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it-IT" dirty="0"/>
          </a:p>
          <a:p>
            <a:pPr marL="285750" indent="-285750">
              <a:buFont typeface="Wingdings" pitchFamily="2" charset="2"/>
              <a:buChar char="Ø"/>
            </a:pPr>
            <a:endParaRPr lang="it-IT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it-IT" dirty="0" smtClean="0"/>
              <a:t>La soluzione proposta non funziona, quindi siamo tornati al modello concettuale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it-IT" dirty="0"/>
          </a:p>
          <a:p>
            <a:pPr marL="742950" lvl="1" indent="-285750">
              <a:buFont typeface="Wingdings" pitchFamily="2" charset="2"/>
              <a:buChar char="Ø"/>
            </a:pPr>
            <a:endParaRPr lang="it-IT" dirty="0"/>
          </a:p>
          <a:p>
            <a:pPr marL="742950" lvl="1" indent="-285750">
              <a:buFont typeface="Wingdings" pitchFamily="2" charset="2"/>
              <a:buChar char="Ø"/>
            </a:pPr>
            <a:endParaRPr lang="it-IT" dirty="0" smtClean="0"/>
          </a:p>
          <a:p>
            <a:pPr marL="742950" lvl="1" indent="-285750">
              <a:buFont typeface="Wingdings" pitchFamily="2" charset="2"/>
              <a:buChar char="Ø"/>
            </a:pPr>
            <a:endParaRPr lang="it-IT" dirty="0"/>
          </a:p>
          <a:p>
            <a:pPr marL="742950" lvl="1" indent="-285750">
              <a:buFont typeface="Wingdings" pitchFamily="2" charset="2"/>
              <a:buChar char="Ø"/>
            </a:pP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4011762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583142" y="1554955"/>
            <a:ext cx="80473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Wingdings" pitchFamily="2" charset="2"/>
              <a:buChar char="ü"/>
            </a:pPr>
            <a:r>
              <a:rPr lang="it-IT" sz="2000" dirty="0" smtClean="0"/>
              <a:t>Per realizzare la seconda versione del mockup (v2) abbiamo deciso di sfruttare il prototipo preliminare v2</a:t>
            </a:r>
          </a:p>
          <a:p>
            <a:pPr algn="just"/>
            <a:endParaRPr lang="it-IT" sz="2000" dirty="0" smtClean="0"/>
          </a:p>
          <a:p>
            <a:pPr marL="342900" indent="-342900" algn="just">
              <a:buFont typeface="Wingdings" pitchFamily="2" charset="2"/>
              <a:buChar char="ü"/>
            </a:pPr>
            <a:r>
              <a:rPr lang="it-IT" sz="2000" dirty="0" smtClean="0"/>
              <a:t>In seguito ci siamo accorti che la soluzione dai noi proposta rispettava la maggior parte dei requisiti e delle considerazioni fatte durante tutto il nostro percorso di studio per la realizzazione di quest’applicazione, nonché risolveva molti dei problemi precedentemente citati.</a:t>
            </a:r>
            <a:endParaRPr lang="it-IT" sz="20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583142" y="285075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Seconda versione </a:t>
            </a:r>
            <a:r>
              <a:rPr lang="it-IT" sz="4400" dirty="0"/>
              <a:t>del mockup</a:t>
            </a:r>
          </a:p>
        </p:txBody>
      </p:sp>
    </p:spTree>
    <p:extLst>
      <p:ext uri="{BB962C8B-B14F-4D97-AF65-F5344CB8AC3E}">
        <p14:creationId xmlns:p14="http://schemas.microsoft.com/office/powerpoint/2010/main" val="1695930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46216" y="168454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Mockup v2 (1/</a:t>
            </a:r>
            <a:r>
              <a:rPr lang="it-IT" sz="4400" dirty="0"/>
              <a:t>5</a:t>
            </a:r>
            <a:r>
              <a:rPr lang="it-IT" sz="4400" dirty="0" smtClean="0"/>
              <a:t>)</a:t>
            </a:r>
            <a:endParaRPr lang="it-IT" sz="4400" dirty="0"/>
          </a:p>
        </p:txBody>
      </p:sp>
      <p:pic>
        <p:nvPicPr>
          <p:cNvPr id="6" name="Immagine 5" descr="Schermata 06-2456084 alle 18.37.2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11" y="937895"/>
            <a:ext cx="7540222" cy="5676466"/>
          </a:xfrm>
          <a:prstGeom prst="rect">
            <a:avLst/>
          </a:prstGeom>
        </p:spPr>
      </p:pic>
      <p:sp>
        <p:nvSpPr>
          <p:cNvPr id="2" name="Ovale 1"/>
          <p:cNvSpPr/>
          <p:nvPr/>
        </p:nvSpPr>
        <p:spPr>
          <a:xfrm>
            <a:off x="0" y="0"/>
            <a:ext cx="1855694" cy="146572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Migliore gestione dello spazio</a:t>
            </a:r>
            <a:endParaRPr lang="it-IT" dirty="0"/>
          </a:p>
        </p:txBody>
      </p:sp>
      <p:cxnSp>
        <p:nvCxnSpPr>
          <p:cNvPr id="7" name="Connettore 2 6"/>
          <p:cNvCxnSpPr>
            <a:stCxn id="2" idx="6"/>
          </p:cNvCxnSpPr>
          <p:nvPr/>
        </p:nvCxnSpPr>
        <p:spPr>
          <a:xfrm>
            <a:off x="1855694" y="732865"/>
            <a:ext cx="2569709" cy="5013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2 8"/>
          <p:cNvCxnSpPr>
            <a:stCxn id="2" idx="4"/>
          </p:cNvCxnSpPr>
          <p:nvPr/>
        </p:nvCxnSpPr>
        <p:spPr>
          <a:xfrm>
            <a:off x="927847" y="1465729"/>
            <a:ext cx="6239435" cy="37560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>
            <a:stCxn id="2" idx="5"/>
          </p:cNvCxnSpPr>
          <p:nvPr/>
        </p:nvCxnSpPr>
        <p:spPr>
          <a:xfrm>
            <a:off x="1583934" y="1251078"/>
            <a:ext cx="2248478" cy="8466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umetto 3 13"/>
          <p:cNvSpPr/>
          <p:nvPr/>
        </p:nvSpPr>
        <p:spPr>
          <a:xfrm>
            <a:off x="7167282" y="20287"/>
            <a:ext cx="1842247" cy="106577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Doppio feedback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562435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46216" y="168454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Mockup v2 (2/</a:t>
            </a:r>
            <a:r>
              <a:rPr lang="it-IT" sz="4400" dirty="0"/>
              <a:t>5</a:t>
            </a:r>
            <a:r>
              <a:rPr lang="it-IT" sz="4400" dirty="0" smtClean="0"/>
              <a:t>)</a:t>
            </a:r>
            <a:endParaRPr lang="it-IT" sz="4400" dirty="0"/>
          </a:p>
        </p:txBody>
      </p:sp>
      <p:pic>
        <p:nvPicPr>
          <p:cNvPr id="3" name="Immagine 2" descr="Schermata 06-2456084 alle 18.37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04" y="1102240"/>
            <a:ext cx="7527005" cy="5616059"/>
          </a:xfrm>
          <a:prstGeom prst="rect">
            <a:avLst/>
          </a:prstGeom>
        </p:spPr>
      </p:pic>
      <p:sp>
        <p:nvSpPr>
          <p:cNvPr id="6" name="Ovale 5"/>
          <p:cNvSpPr/>
          <p:nvPr/>
        </p:nvSpPr>
        <p:spPr>
          <a:xfrm>
            <a:off x="6898341" y="-121024"/>
            <a:ext cx="1479177" cy="12232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Ruolo bottoni</a:t>
            </a:r>
            <a:endParaRPr lang="it-IT" dirty="0"/>
          </a:p>
        </p:txBody>
      </p:sp>
      <p:cxnSp>
        <p:nvCxnSpPr>
          <p:cNvPr id="8" name="Connettore 2 7"/>
          <p:cNvCxnSpPr/>
          <p:nvPr/>
        </p:nvCxnSpPr>
        <p:spPr>
          <a:xfrm>
            <a:off x="7933765" y="1102240"/>
            <a:ext cx="107577" cy="37693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ttore 2 9"/>
          <p:cNvCxnSpPr>
            <a:stCxn id="6" idx="2"/>
          </p:cNvCxnSpPr>
          <p:nvPr/>
        </p:nvCxnSpPr>
        <p:spPr>
          <a:xfrm flipH="1">
            <a:off x="4735407" y="490608"/>
            <a:ext cx="2162934" cy="221225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2 11"/>
          <p:cNvCxnSpPr/>
          <p:nvPr/>
        </p:nvCxnSpPr>
        <p:spPr>
          <a:xfrm flipH="1">
            <a:off x="3402106" y="937895"/>
            <a:ext cx="3939988" cy="54763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umetto 3 6"/>
          <p:cNvSpPr/>
          <p:nvPr/>
        </p:nvSpPr>
        <p:spPr>
          <a:xfrm>
            <a:off x="1532965" y="1922928"/>
            <a:ext cx="2191869" cy="900953"/>
          </a:xfrm>
          <a:prstGeom prst="wedgeEllipseCallout">
            <a:avLst>
              <a:gd name="adj1" fmla="val 51793"/>
              <a:gd name="adj2" fmla="val 455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Allineamento</a:t>
            </a:r>
            <a:endParaRPr lang="it-IT" dirty="0"/>
          </a:p>
        </p:txBody>
      </p:sp>
      <p:sp>
        <p:nvSpPr>
          <p:cNvPr id="19" name="Fumetto 3 18"/>
          <p:cNvSpPr/>
          <p:nvPr/>
        </p:nvSpPr>
        <p:spPr>
          <a:xfrm>
            <a:off x="7180728" y="5069541"/>
            <a:ext cx="1855695" cy="793377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Distinzione visiva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882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46216" y="168454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Mockup v2 (3/</a:t>
            </a:r>
            <a:r>
              <a:rPr lang="it-IT" sz="4400" dirty="0"/>
              <a:t>5</a:t>
            </a:r>
            <a:r>
              <a:rPr lang="it-IT" sz="4400" dirty="0" smtClean="0"/>
              <a:t>)</a:t>
            </a:r>
            <a:endParaRPr lang="it-IT" sz="4400" dirty="0"/>
          </a:p>
        </p:txBody>
      </p:sp>
      <p:pic>
        <p:nvPicPr>
          <p:cNvPr id="2" name="Immagine 1" descr="Schermata 06-2456084 alle 18.38.1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88" y="1036636"/>
            <a:ext cx="7635080" cy="5704742"/>
          </a:xfrm>
          <a:prstGeom prst="rect">
            <a:avLst/>
          </a:prstGeom>
        </p:spPr>
      </p:pic>
      <p:sp>
        <p:nvSpPr>
          <p:cNvPr id="6" name="Fumetto 3 5"/>
          <p:cNvSpPr/>
          <p:nvPr/>
        </p:nvSpPr>
        <p:spPr>
          <a:xfrm>
            <a:off x="7221071" y="2823881"/>
            <a:ext cx="1922929" cy="106512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Legge della vicinanza</a:t>
            </a:r>
            <a:endParaRPr lang="it-IT" dirty="0"/>
          </a:p>
        </p:txBody>
      </p:sp>
      <p:sp>
        <p:nvSpPr>
          <p:cNvPr id="7" name="Fumetto 3 6"/>
          <p:cNvSpPr/>
          <p:nvPr/>
        </p:nvSpPr>
        <p:spPr>
          <a:xfrm>
            <a:off x="6979024" y="5351929"/>
            <a:ext cx="1815352" cy="874059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Query in OR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882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46216" y="168454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Mockup v2 (4/</a:t>
            </a:r>
            <a:r>
              <a:rPr lang="it-IT" sz="4400" dirty="0"/>
              <a:t>5</a:t>
            </a:r>
            <a:r>
              <a:rPr lang="it-IT" sz="4400" dirty="0" smtClean="0"/>
              <a:t>)</a:t>
            </a:r>
            <a:endParaRPr lang="it-IT" sz="4400" dirty="0"/>
          </a:p>
        </p:txBody>
      </p:sp>
      <p:pic>
        <p:nvPicPr>
          <p:cNvPr id="2" name="Immagine 1" descr="Schermata 06-2456084 alle 18.38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563" y="971446"/>
            <a:ext cx="7683028" cy="5759554"/>
          </a:xfrm>
          <a:prstGeom prst="rect">
            <a:avLst/>
          </a:prstGeom>
        </p:spPr>
      </p:pic>
      <p:sp>
        <p:nvSpPr>
          <p:cNvPr id="9" name="Fumetto 3 8"/>
          <p:cNvSpPr/>
          <p:nvPr/>
        </p:nvSpPr>
        <p:spPr>
          <a:xfrm>
            <a:off x="134000" y="289478"/>
            <a:ext cx="1950294" cy="845320"/>
          </a:xfrm>
          <a:prstGeom prst="wedgeEllipseCallout">
            <a:avLst>
              <a:gd name="adj1" fmla="val 47748"/>
              <a:gd name="adj2" fmla="val 4977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Ripetizione</a:t>
            </a:r>
            <a:endParaRPr lang="it-IT" dirty="0"/>
          </a:p>
        </p:txBody>
      </p:sp>
      <p:sp>
        <p:nvSpPr>
          <p:cNvPr id="10" name="Fumetto 3 9"/>
          <p:cNvSpPr/>
          <p:nvPr/>
        </p:nvSpPr>
        <p:spPr>
          <a:xfrm>
            <a:off x="1976718" y="4383741"/>
            <a:ext cx="2568388" cy="1640541"/>
          </a:xfrm>
          <a:prstGeom prst="wedgeEllipseCallout">
            <a:avLst>
              <a:gd name="adj1" fmla="val 42518"/>
              <a:gd name="adj2" fmla="val -481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Assenza di strati percettivi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882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46216" y="168454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Mockup v2 (5/</a:t>
            </a:r>
            <a:r>
              <a:rPr lang="it-IT" sz="4400" dirty="0"/>
              <a:t>5</a:t>
            </a:r>
            <a:r>
              <a:rPr lang="it-IT" sz="4400" dirty="0" smtClean="0"/>
              <a:t>)</a:t>
            </a:r>
            <a:endParaRPr lang="it-IT" sz="4400" dirty="0"/>
          </a:p>
        </p:txBody>
      </p:sp>
      <p:pic>
        <p:nvPicPr>
          <p:cNvPr id="2" name="Immagine 1" descr="Schermata 06-2456084 alle 18.38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152" y="1214880"/>
            <a:ext cx="7371759" cy="5528819"/>
          </a:xfrm>
          <a:prstGeom prst="rect">
            <a:avLst/>
          </a:prstGeom>
        </p:spPr>
      </p:pic>
      <p:sp>
        <p:nvSpPr>
          <p:cNvPr id="3" name="Fumetto 3 2"/>
          <p:cNvSpPr/>
          <p:nvPr/>
        </p:nvSpPr>
        <p:spPr>
          <a:xfrm>
            <a:off x="6360459" y="1694329"/>
            <a:ext cx="2244132" cy="847165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Aggiunte informazioni</a:t>
            </a:r>
            <a:endParaRPr lang="it-IT" dirty="0"/>
          </a:p>
        </p:txBody>
      </p:sp>
      <p:sp>
        <p:nvSpPr>
          <p:cNvPr id="7" name="Fumetto 3 6"/>
          <p:cNvSpPr/>
          <p:nvPr/>
        </p:nvSpPr>
        <p:spPr>
          <a:xfrm>
            <a:off x="6926762" y="3785346"/>
            <a:ext cx="1934850" cy="900953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/>
              <a:t>Legge della vicinanza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98824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3027484" y="181412"/>
            <a:ext cx="32056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Indagine</a:t>
            </a:r>
            <a:endParaRPr lang="it-IT" sz="4400" dirty="0"/>
          </a:p>
        </p:txBody>
      </p:sp>
      <p:sp>
        <p:nvSpPr>
          <p:cNvPr id="5" name="Rettangolo 4"/>
          <p:cNvSpPr/>
          <p:nvPr/>
        </p:nvSpPr>
        <p:spPr>
          <a:xfrm>
            <a:off x="624448" y="1460133"/>
            <a:ext cx="79801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it-IT" sz="2000" dirty="0" smtClean="0"/>
              <a:t>Capire le funzionalità che </a:t>
            </a:r>
            <a:r>
              <a:rPr lang="it-IT" sz="2000" dirty="0"/>
              <a:t>il sistema finale dovrà </a:t>
            </a:r>
            <a:r>
              <a:rPr lang="it-IT" sz="2000" dirty="0" smtClean="0"/>
              <a:t>fornire</a:t>
            </a:r>
            <a:r>
              <a:rPr lang="it-IT" sz="2000" dirty="0"/>
              <a:t> </a:t>
            </a:r>
            <a:r>
              <a:rPr lang="it-IT" sz="2000" dirty="0" smtClean="0"/>
              <a:t>e raffinare le nostre conoscenze sugli utenti e sul make-up</a:t>
            </a:r>
            <a:endParaRPr lang="it-IT" sz="2000" dirty="0"/>
          </a:p>
        </p:txBody>
      </p:sp>
      <p:sp>
        <p:nvSpPr>
          <p:cNvPr id="8" name="Rettangolo 7"/>
          <p:cNvSpPr/>
          <p:nvPr/>
        </p:nvSpPr>
        <p:spPr>
          <a:xfrm>
            <a:off x="624448" y="4300337"/>
            <a:ext cx="807085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it-IT" sz="2000" dirty="0"/>
              <a:t>I</a:t>
            </a:r>
            <a:r>
              <a:rPr lang="it-IT" sz="2000" dirty="0" smtClean="0"/>
              <a:t>l </a:t>
            </a:r>
            <a:r>
              <a:rPr lang="it-IT" sz="2000" dirty="0"/>
              <a:t>questionario è stato diffuso su internet, pubblicandone una versione interattiva, in modo da raggiungere un bacino di utenza il più eterogeneo possibile.</a:t>
            </a:r>
          </a:p>
        </p:txBody>
      </p:sp>
      <p:sp>
        <p:nvSpPr>
          <p:cNvPr id="6" name="Rettangolo 5"/>
          <p:cNvSpPr/>
          <p:nvPr/>
        </p:nvSpPr>
        <p:spPr>
          <a:xfrm>
            <a:off x="624448" y="2489566"/>
            <a:ext cx="822636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it-IT" sz="2000" dirty="0" smtClean="0"/>
              <a:t>Sono state quindi utilizzate le seguenti tipologie di indagine:</a:t>
            </a:r>
          </a:p>
          <a:p>
            <a:pPr marL="342900" indent="-342900">
              <a:buFont typeface="Wingdings" charset="2"/>
              <a:buChar char="ü"/>
            </a:pPr>
            <a:endParaRPr lang="it-IT" sz="2000" dirty="0" smtClean="0"/>
          </a:p>
          <a:p>
            <a:pPr marL="800100" lvl="1" indent="-342900">
              <a:buFont typeface="Wingdings" charset="2"/>
              <a:buChar char="Ø"/>
            </a:pPr>
            <a:r>
              <a:rPr lang="it-IT" sz="2000" dirty="0" smtClean="0"/>
              <a:t>Questionario </a:t>
            </a:r>
          </a:p>
          <a:p>
            <a:pPr marL="800100" lvl="1" indent="-342900">
              <a:buFont typeface="Wingdings" charset="2"/>
              <a:buChar char="Ø"/>
            </a:pPr>
            <a:r>
              <a:rPr lang="it-IT" sz="2000" dirty="0" smtClean="0"/>
              <a:t>Intervista</a:t>
            </a:r>
          </a:p>
          <a:p>
            <a:pPr marL="800100" lvl="1" indent="-342900">
              <a:buFont typeface="Wingdings" charset="2"/>
              <a:buChar char="Ø"/>
            </a:pPr>
            <a:r>
              <a:rPr lang="it-IT" sz="2000" dirty="0" smtClean="0"/>
              <a:t>Consultazione materiale on-line</a:t>
            </a:r>
            <a:endParaRPr lang="it-IT" sz="2000" dirty="0"/>
          </a:p>
        </p:txBody>
      </p:sp>
      <p:sp>
        <p:nvSpPr>
          <p:cNvPr id="9" name="Rettangolo 8"/>
          <p:cNvSpPr/>
          <p:nvPr/>
        </p:nvSpPr>
        <p:spPr>
          <a:xfrm>
            <a:off x="624448" y="5720207"/>
            <a:ext cx="79801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it-IT" sz="2000" dirty="0" smtClean="0"/>
              <a:t>L’intervista è stata realizzata, su un campione di utenza che solitamente si trucca</a:t>
            </a:r>
            <a:endParaRPr lang="it-IT" sz="2000" dirty="0"/>
          </a:p>
        </p:txBody>
      </p:sp>
    </p:spTree>
    <p:extLst>
      <p:ext uri="{BB962C8B-B14F-4D97-AF65-F5344CB8AC3E}">
        <p14:creationId xmlns:p14="http://schemas.microsoft.com/office/powerpoint/2010/main" val="332902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46216" y="25916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Considerazioni Mockup v2</a:t>
            </a:r>
            <a:endParaRPr lang="it-IT" sz="4400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578223" y="1237129"/>
            <a:ext cx="82296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it-IT" dirty="0" smtClean="0"/>
              <a:t>Migliorate notevolmente immediatezza e riconoscibilità</a:t>
            </a:r>
          </a:p>
          <a:p>
            <a:pPr marL="285750" indent="-285750">
              <a:buFont typeface="Wingdings" pitchFamily="2" charset="2"/>
              <a:buChar char="ü"/>
            </a:pPr>
            <a:endParaRPr lang="it-IT" dirty="0"/>
          </a:p>
          <a:p>
            <a:pPr marL="285750" indent="-285750">
              <a:buFont typeface="Wingdings" pitchFamily="2" charset="2"/>
              <a:buChar char="ü"/>
            </a:pPr>
            <a:endParaRPr lang="it-IT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it-IT" dirty="0" smtClean="0"/>
              <a:t>Migliorata la gestione dello spazio</a:t>
            </a:r>
          </a:p>
          <a:p>
            <a:pPr marL="285750" indent="-285750">
              <a:buFont typeface="Wingdings" pitchFamily="2" charset="2"/>
              <a:buChar char="ü"/>
            </a:pPr>
            <a:endParaRPr lang="it-IT" dirty="0"/>
          </a:p>
          <a:p>
            <a:pPr marL="285750" indent="-285750">
              <a:buFont typeface="Wingdings" pitchFamily="2" charset="2"/>
              <a:buChar char="ü"/>
            </a:pPr>
            <a:endParaRPr lang="it-IT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it-IT" dirty="0" smtClean="0"/>
              <a:t>Uso di una palette di colori appropriata</a:t>
            </a:r>
          </a:p>
          <a:p>
            <a:pPr marL="285750" indent="-285750">
              <a:buFont typeface="Wingdings" pitchFamily="2" charset="2"/>
              <a:buChar char="ü"/>
            </a:pPr>
            <a:endParaRPr lang="it-IT" dirty="0"/>
          </a:p>
          <a:p>
            <a:pPr marL="285750" indent="-285750">
              <a:buFont typeface="Wingdings" pitchFamily="2" charset="2"/>
              <a:buChar char="ü"/>
            </a:pPr>
            <a:endParaRPr lang="it-IT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it-IT" dirty="0" smtClean="0"/>
              <a:t>Ma questa soluzione continua ad avere alcuni problemi quali :</a:t>
            </a:r>
          </a:p>
          <a:p>
            <a:pPr marL="285750" indent="-285750">
              <a:buFont typeface="Wingdings" pitchFamily="2" charset="2"/>
              <a:buChar char="ü"/>
            </a:pPr>
            <a:endParaRPr lang="it-IT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it-IT" dirty="0" smtClean="0"/>
              <a:t>Violazione di alcune leggi di visual design 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it-IT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it-IT" dirty="0" smtClean="0"/>
              <a:t>Problematiche di allineamento e simmetria 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it-IT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it-IT" dirty="0" smtClean="0"/>
              <a:t>Problemi nella gestione della visualizzazione dei risultati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it-IT" dirty="0"/>
          </a:p>
          <a:p>
            <a:pPr marL="285750" indent="-285750">
              <a:buFont typeface="Wingdings" pitchFamily="2" charset="2"/>
              <a:buChar char="ü"/>
            </a:pPr>
            <a:r>
              <a:rPr lang="it-IT" dirty="0" smtClean="0"/>
              <a:t>Al fine di risolvere alcuni di questi problemi abbiamo effettuato dei test di usabilità sul mockup</a:t>
            </a:r>
          </a:p>
        </p:txBody>
      </p:sp>
    </p:spTree>
    <p:extLst>
      <p:ext uri="{BB962C8B-B14F-4D97-AF65-F5344CB8AC3E}">
        <p14:creationId xmlns:p14="http://schemas.microsoft.com/office/powerpoint/2010/main" val="418559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sellaDiTesto 4"/>
          <p:cNvSpPr txBox="1"/>
          <p:nvPr/>
        </p:nvSpPr>
        <p:spPr>
          <a:xfrm>
            <a:off x="246216" y="168454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Test usabilità</a:t>
            </a:r>
            <a:endParaRPr lang="it-IT" sz="44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505391" y="1003815"/>
            <a:ext cx="769748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Abbiamo scelto due categorie di utenti che solitamente si truccano per il test di usabilità:</a:t>
            </a:r>
          </a:p>
          <a:p>
            <a:endParaRPr lang="it-IT" dirty="0" smtClean="0"/>
          </a:p>
          <a:p>
            <a:pPr marL="342900" indent="-342900">
              <a:buAutoNum type="arabicParenR"/>
            </a:pPr>
            <a:r>
              <a:rPr lang="it-IT" dirty="0" smtClean="0"/>
              <a:t>Utente esperto nell’uso del pc</a:t>
            </a:r>
          </a:p>
          <a:p>
            <a:pPr marL="342900" indent="-342900">
              <a:buAutoNum type="arabicParenR"/>
            </a:pPr>
            <a:r>
              <a:rPr lang="it-IT" dirty="0" smtClean="0"/>
              <a:t>Utente inesperto nell’uso del pc</a:t>
            </a:r>
          </a:p>
          <a:p>
            <a:endParaRPr lang="it-IT" dirty="0"/>
          </a:p>
          <a:p>
            <a:r>
              <a:rPr lang="it-IT" dirty="0" smtClean="0"/>
              <a:t>Abbiamo assegnato i seguenti compiti:</a:t>
            </a:r>
          </a:p>
          <a:p>
            <a:endParaRPr lang="it-IT" dirty="0" smtClean="0"/>
          </a:p>
          <a:p>
            <a:pPr marL="342900" indent="-342900">
              <a:buAutoNum type="arabicParenR"/>
            </a:pPr>
            <a:r>
              <a:rPr lang="it-IT" dirty="0" smtClean="0"/>
              <a:t>Registrarsi</a:t>
            </a:r>
          </a:p>
          <a:p>
            <a:pPr marL="342900" indent="-342900">
              <a:buAutoNum type="arabicParenR"/>
            </a:pPr>
            <a:r>
              <a:rPr lang="it-IT" dirty="0" smtClean="0"/>
              <a:t>Login</a:t>
            </a:r>
          </a:p>
          <a:p>
            <a:pPr marL="342900" indent="-342900">
              <a:buAutoNum type="arabicParenR"/>
            </a:pPr>
            <a:r>
              <a:rPr lang="it-IT" dirty="0" smtClean="0"/>
              <a:t>Cercare video generico tramite ricerca guidata</a:t>
            </a:r>
          </a:p>
          <a:p>
            <a:pPr marL="342900" indent="-342900">
              <a:buAutoNum type="arabicParenR"/>
            </a:pPr>
            <a:r>
              <a:rPr lang="it-IT" dirty="0" smtClean="0"/>
              <a:t>Cercare un particolare video sul make-up</a:t>
            </a:r>
          </a:p>
          <a:p>
            <a:pPr marL="342900" indent="-342900">
              <a:buAutoNum type="arabicParenR"/>
            </a:pPr>
            <a:r>
              <a:rPr lang="it-IT" dirty="0" smtClean="0"/>
              <a:t>Esaminare video cercati</a:t>
            </a:r>
          </a:p>
          <a:p>
            <a:pPr marL="342900" indent="-342900">
              <a:buAutoNum type="arabicParenR"/>
            </a:pPr>
            <a:r>
              <a:rPr lang="it-IT" dirty="0" smtClean="0"/>
              <a:t>Gestire profilo</a:t>
            </a:r>
          </a:p>
          <a:p>
            <a:pPr marL="342900" indent="-342900">
              <a:buAutoNum type="arabicParenR"/>
            </a:pPr>
            <a:endParaRPr lang="it-IT" dirty="0" smtClean="0"/>
          </a:p>
        </p:txBody>
      </p:sp>
      <p:sp>
        <p:nvSpPr>
          <p:cNvPr id="8" name="CasellaDiTesto 7"/>
          <p:cNvSpPr txBox="1"/>
          <p:nvPr/>
        </p:nvSpPr>
        <p:spPr>
          <a:xfrm>
            <a:off x="505391" y="5431692"/>
            <a:ext cx="84102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 </a:t>
            </a:r>
            <a:r>
              <a:rPr lang="it-IT" dirty="0" smtClean="0"/>
              <a:t>A seguito dei test di usabilità abbiamo deciso di cambiare alcune parti del mockup, implementandole direttamente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63685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/>
          <p:cNvSpPr txBox="1"/>
          <p:nvPr/>
        </p:nvSpPr>
        <p:spPr>
          <a:xfrm>
            <a:off x="645459" y="1431365"/>
            <a:ext cx="797410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it-IT" dirty="0" smtClean="0"/>
              <a:t>Prima implementazione: </a:t>
            </a:r>
          </a:p>
          <a:p>
            <a:pPr lvl="1"/>
            <a:endParaRPr lang="it-IT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it-IT" dirty="0" smtClean="0"/>
              <a:t>Problemi visualizzazione risultati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it-IT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it-IT" dirty="0" smtClean="0"/>
              <a:t>Non rispetta la legge di vicinanza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it-IT" dirty="0"/>
          </a:p>
          <a:p>
            <a:pPr marL="742950" lvl="1" indent="-285750">
              <a:buFont typeface="Wingdings" pitchFamily="2" charset="2"/>
              <a:buChar char="Ø"/>
            </a:pPr>
            <a:r>
              <a:rPr lang="it-IT" dirty="0" smtClean="0"/>
              <a:t>Persa la scalabilità dei parametri della query</a:t>
            </a:r>
          </a:p>
          <a:p>
            <a:pPr marL="742950" lvl="1" indent="-285750">
              <a:buFont typeface="Wingdings" pitchFamily="2" charset="2"/>
              <a:buChar char="Ø"/>
            </a:pPr>
            <a:endParaRPr lang="it-IT" dirty="0"/>
          </a:p>
          <a:p>
            <a:pPr marL="742950" lvl="1" indent="-285750">
              <a:buFont typeface="Wingdings" pitchFamily="2" charset="2"/>
              <a:buChar char="Ø"/>
            </a:pPr>
            <a:endParaRPr lang="it-IT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it-IT" dirty="0" smtClean="0"/>
              <a:t>Revisione del mockup e seconda implementazione</a:t>
            </a:r>
          </a:p>
          <a:p>
            <a:pPr marL="285750" indent="-285750">
              <a:buFont typeface="Wingdings" pitchFamily="2" charset="2"/>
              <a:buChar char="ü"/>
            </a:pPr>
            <a:endParaRPr lang="it-IT" dirty="0"/>
          </a:p>
          <a:p>
            <a:pPr marL="285750" indent="-285750">
              <a:buFont typeface="Wingdings" pitchFamily="2" charset="2"/>
              <a:buChar char="ü"/>
            </a:pPr>
            <a:endParaRPr lang="it-IT" dirty="0" smtClean="0"/>
          </a:p>
        </p:txBody>
      </p:sp>
      <p:sp>
        <p:nvSpPr>
          <p:cNvPr id="3" name="CasellaDiTesto 2"/>
          <p:cNvSpPr txBox="1"/>
          <p:nvPr/>
        </p:nvSpPr>
        <p:spPr>
          <a:xfrm>
            <a:off x="246216" y="168454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Test usabilità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111863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46216" y="168454"/>
            <a:ext cx="83583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/>
              <a:t>Conclusioni</a:t>
            </a:r>
            <a:endParaRPr lang="it-IT" sz="4400" dirty="0"/>
          </a:p>
        </p:txBody>
      </p:sp>
      <p:sp>
        <p:nvSpPr>
          <p:cNvPr id="2" name="CasellaDiTesto 1"/>
          <p:cNvSpPr txBox="1"/>
          <p:nvPr/>
        </p:nvSpPr>
        <p:spPr>
          <a:xfrm>
            <a:off x="596900" y="1509554"/>
            <a:ext cx="828040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it-IT" dirty="0" smtClean="0"/>
              <a:t>Approccio user-centered vs system-centered</a:t>
            </a:r>
          </a:p>
          <a:p>
            <a:pPr marL="285750" indent="-285750">
              <a:buFont typeface="Wingdings" pitchFamily="2" charset="2"/>
              <a:buChar char="ü"/>
            </a:pPr>
            <a:endParaRPr lang="it-IT" dirty="0"/>
          </a:p>
          <a:p>
            <a:pPr marL="285750" indent="-285750">
              <a:buFont typeface="Wingdings" pitchFamily="2" charset="2"/>
              <a:buChar char="ü"/>
            </a:pPr>
            <a:endParaRPr lang="it-IT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it-IT" dirty="0" smtClean="0"/>
              <a:t>Importanza dell’indagine sugli utenti e dello studio della documentazione</a:t>
            </a:r>
          </a:p>
          <a:p>
            <a:pPr marL="285750" indent="-285750">
              <a:buFont typeface="Wingdings" pitchFamily="2" charset="2"/>
              <a:buChar char="ü"/>
            </a:pPr>
            <a:endParaRPr lang="it-IT" dirty="0"/>
          </a:p>
          <a:p>
            <a:pPr marL="285750" indent="-285750">
              <a:buFont typeface="Wingdings" pitchFamily="2" charset="2"/>
              <a:buChar char="ü"/>
            </a:pPr>
            <a:endParaRPr lang="it-IT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it-IT" dirty="0" smtClean="0"/>
              <a:t>Importanza della classificazione degli utenti e delle personas</a:t>
            </a:r>
          </a:p>
          <a:p>
            <a:pPr marL="285750" indent="-285750">
              <a:buFont typeface="Wingdings" pitchFamily="2" charset="2"/>
              <a:buChar char="ü"/>
            </a:pPr>
            <a:endParaRPr lang="it-IT" dirty="0"/>
          </a:p>
          <a:p>
            <a:pPr marL="285750" indent="-285750">
              <a:buFont typeface="Wingdings" pitchFamily="2" charset="2"/>
              <a:buChar char="ü"/>
            </a:pPr>
            <a:endParaRPr lang="it-IT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it-IT" dirty="0" smtClean="0"/>
              <a:t>Importanza del visual design</a:t>
            </a:r>
          </a:p>
          <a:p>
            <a:pPr marL="285750" indent="-285750">
              <a:buFont typeface="Wingdings" pitchFamily="2" charset="2"/>
              <a:buChar char="ü"/>
            </a:pPr>
            <a:endParaRPr lang="it-IT" dirty="0"/>
          </a:p>
          <a:p>
            <a:pPr marL="285750" indent="-285750">
              <a:buFont typeface="Wingdings" pitchFamily="2" charset="2"/>
              <a:buChar char="ü"/>
            </a:pPr>
            <a:endParaRPr lang="it-IT" dirty="0" smtClean="0"/>
          </a:p>
          <a:p>
            <a:pPr marL="285750" indent="-285750">
              <a:buFont typeface="Wingdings" pitchFamily="2" charset="2"/>
              <a:buChar char="ü"/>
            </a:pPr>
            <a:r>
              <a:rPr lang="it-IT" dirty="0" smtClean="0"/>
              <a:t>Problematiche derivanti dalla tecnologia</a:t>
            </a:r>
          </a:p>
          <a:p>
            <a:pPr marL="285750" indent="-285750">
              <a:buFont typeface="Wingdings" pitchFamily="2" charset="2"/>
              <a:buChar char="ü"/>
            </a:pPr>
            <a:endParaRPr lang="it-IT" dirty="0"/>
          </a:p>
          <a:p>
            <a:pPr marL="285750" indent="-285750">
              <a:buFont typeface="Wingdings" pitchFamily="2" charset="2"/>
              <a:buChar char="ü"/>
            </a:pPr>
            <a:endParaRPr lang="it-IT" dirty="0" smtClean="0"/>
          </a:p>
          <a:p>
            <a:pPr marL="285750" indent="-285750">
              <a:buFont typeface="Wingdings" pitchFamily="2" charset="2"/>
              <a:buChar char="ü"/>
            </a:pPr>
            <a:endParaRPr lang="it-IT" dirty="0" smtClean="0"/>
          </a:p>
          <a:p>
            <a:endParaRPr lang="it-IT" dirty="0" smtClean="0"/>
          </a:p>
          <a:p>
            <a:pPr marL="285750" indent="-285750">
              <a:buFont typeface="Wingdings" pitchFamily="2" charset="2"/>
              <a:buChar char="ü"/>
            </a:pPr>
            <a:endParaRPr lang="it-IT" dirty="0"/>
          </a:p>
          <a:p>
            <a:pPr marL="285750" indent="-285750">
              <a:buFont typeface="Wingdings" pitchFamily="2" charset="2"/>
              <a:buChar char="ü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14556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1891974" y="150574"/>
            <a:ext cx="638865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Analisi dei risultati</a:t>
            </a:r>
            <a:endParaRPr lang="it-IT" sz="4400" dirty="0"/>
          </a:p>
        </p:txBody>
      </p:sp>
      <p:sp>
        <p:nvSpPr>
          <p:cNvPr id="2" name="Rettangolo 1"/>
          <p:cNvSpPr/>
          <p:nvPr/>
        </p:nvSpPr>
        <p:spPr>
          <a:xfrm>
            <a:off x="427636" y="1397061"/>
            <a:ext cx="843613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it-IT" sz="2000" dirty="0"/>
              <a:t>gli utenti con meno di 40 anni possiedono competenze informatiche di livello medio-</a:t>
            </a:r>
            <a:r>
              <a:rPr lang="it-IT" sz="2000" dirty="0" smtClean="0"/>
              <a:t>basso </a:t>
            </a:r>
          </a:p>
          <a:p>
            <a:endParaRPr lang="it-IT" sz="2000" dirty="0"/>
          </a:p>
          <a:p>
            <a:pPr marL="285750" indent="-285750">
              <a:buFont typeface="Wingdings" charset="2"/>
              <a:buChar char="ü"/>
            </a:pPr>
            <a:r>
              <a:rPr lang="it-IT" sz="2000" dirty="0" smtClean="0"/>
              <a:t> </a:t>
            </a:r>
            <a:r>
              <a:rPr lang="it-IT" sz="2000" dirty="0"/>
              <a:t>i</a:t>
            </a:r>
            <a:r>
              <a:rPr lang="it-IT" sz="2000" dirty="0" smtClean="0"/>
              <a:t> </a:t>
            </a:r>
            <a:r>
              <a:rPr lang="it-IT" sz="2000" dirty="0"/>
              <a:t>prodotti standard (</a:t>
            </a:r>
            <a:r>
              <a:rPr lang="it-IT" sz="2000" dirty="0" smtClean="0"/>
              <a:t>rossetto o matita) </a:t>
            </a:r>
            <a:r>
              <a:rPr lang="it-IT" sz="2000" dirty="0"/>
              <a:t>sono conosciuti dalla maggior parte degli utenti </a:t>
            </a:r>
            <a:r>
              <a:rPr lang="it-IT" sz="2000" dirty="0" smtClean="0"/>
              <a:t>femminili</a:t>
            </a:r>
          </a:p>
          <a:p>
            <a:pPr marL="285750" indent="-285750">
              <a:buFont typeface="Wingdings" charset="2"/>
              <a:buChar char="ü"/>
            </a:pPr>
            <a:endParaRPr lang="it-IT" sz="2000" dirty="0"/>
          </a:p>
          <a:p>
            <a:pPr marL="285750" indent="-285750">
              <a:buFont typeface="Wingdings" charset="2"/>
              <a:buChar char="ü"/>
            </a:pPr>
            <a:r>
              <a:rPr lang="it-IT" sz="2000" dirty="0"/>
              <a:t>tutti gli utenti femminili con meno di 40 anni hanno almeno una volta visto un video sul </a:t>
            </a:r>
            <a:r>
              <a:rPr lang="it-IT" sz="2000" dirty="0" smtClean="0"/>
              <a:t>make</a:t>
            </a:r>
            <a:r>
              <a:rPr lang="it-IT" sz="2000" dirty="0"/>
              <a:t>-</a:t>
            </a:r>
            <a:r>
              <a:rPr lang="it-IT" sz="2000" dirty="0" smtClean="0"/>
              <a:t>up </a:t>
            </a:r>
            <a:r>
              <a:rPr lang="it-IT" sz="2000" dirty="0"/>
              <a:t>in internet </a:t>
            </a:r>
            <a:endParaRPr lang="it-IT" sz="2000" dirty="0" smtClean="0"/>
          </a:p>
          <a:p>
            <a:pPr marL="285750" indent="-285750">
              <a:buFont typeface="Wingdings" charset="2"/>
              <a:buChar char="ü"/>
            </a:pPr>
            <a:endParaRPr lang="it-IT" sz="2000" dirty="0"/>
          </a:p>
          <a:p>
            <a:pPr marL="285750" indent="-285750">
              <a:buFont typeface="Wingdings" charset="2"/>
              <a:buChar char="ü"/>
            </a:pPr>
            <a:r>
              <a:rPr lang="it-IT" sz="2000" dirty="0"/>
              <a:t>gli utenti hanno difficoltà a creare </a:t>
            </a:r>
            <a:r>
              <a:rPr lang="it-IT" sz="2000" dirty="0" smtClean="0"/>
              <a:t>un make</a:t>
            </a:r>
            <a:r>
              <a:rPr lang="it-IT" sz="2000" dirty="0"/>
              <a:t>-</a:t>
            </a:r>
            <a:r>
              <a:rPr lang="it-IT" sz="2000" dirty="0" smtClean="0"/>
              <a:t>up </a:t>
            </a:r>
            <a:r>
              <a:rPr lang="it-IT" sz="2000" dirty="0"/>
              <a:t>per occasioni particolari (</a:t>
            </a:r>
            <a:r>
              <a:rPr lang="it-IT" sz="2000" dirty="0" smtClean="0"/>
              <a:t>matrimoni)</a:t>
            </a:r>
            <a:r>
              <a:rPr lang="it-IT" sz="2000" dirty="0"/>
              <a:t>, queste difficoltà sono dovute all'inesperienza degli utenti.</a:t>
            </a:r>
          </a:p>
        </p:txBody>
      </p:sp>
    </p:spTree>
    <p:extLst>
      <p:ext uri="{BB962C8B-B14F-4D97-AF65-F5344CB8AC3E}">
        <p14:creationId xmlns:p14="http://schemas.microsoft.com/office/powerpoint/2010/main" val="86914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>
          <a:xfrm>
            <a:off x="1088533" y="1359665"/>
            <a:ext cx="7243927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 smtClean="0"/>
              <a:t>L’analisi </a:t>
            </a:r>
            <a:r>
              <a:rPr lang="it-IT" sz="2400" dirty="0"/>
              <a:t>dei risultati dei </a:t>
            </a:r>
            <a:r>
              <a:rPr lang="it-IT" sz="2400" dirty="0" smtClean="0"/>
              <a:t>questionari</a:t>
            </a:r>
            <a:r>
              <a:rPr lang="it-IT" sz="2400" dirty="0"/>
              <a:t>,</a:t>
            </a:r>
            <a:r>
              <a:rPr lang="it-IT" sz="2400" dirty="0" smtClean="0"/>
              <a:t> delle interviste e del materiale on-line ha portato all’identificazione delle seguenti classi di utenza:</a:t>
            </a:r>
            <a:endParaRPr lang="it-IT" sz="24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1866056" y="186234"/>
            <a:ext cx="55852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Tipologie di utenti</a:t>
            </a:r>
            <a:endParaRPr lang="it-IT" sz="4400" dirty="0"/>
          </a:p>
        </p:txBody>
      </p:sp>
      <p:sp>
        <p:nvSpPr>
          <p:cNvPr id="7" name="CasellaDiTesto 6"/>
          <p:cNvSpPr txBox="1"/>
          <p:nvPr/>
        </p:nvSpPr>
        <p:spPr>
          <a:xfrm>
            <a:off x="1088533" y="2941457"/>
            <a:ext cx="680333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it-IT" sz="2200" dirty="0"/>
              <a:t>u</a:t>
            </a:r>
            <a:r>
              <a:rPr lang="it-IT" sz="2200" dirty="0" smtClean="0"/>
              <a:t>ploader esperto: utente esperto nell’arte del make-up (estetista, make-up artist)</a:t>
            </a:r>
          </a:p>
          <a:p>
            <a:pPr marL="457200" indent="-457200">
              <a:buFont typeface="+mj-lt"/>
              <a:buAutoNum type="alphaUcPeriod"/>
            </a:pPr>
            <a:endParaRPr lang="it-IT" sz="2200" dirty="0"/>
          </a:p>
          <a:p>
            <a:pPr marL="342900" indent="-342900">
              <a:buFont typeface="Wingdings" pitchFamily="2" charset="2"/>
              <a:buChar char="ü"/>
            </a:pPr>
            <a:r>
              <a:rPr lang="it-IT" sz="2200" dirty="0" smtClean="0"/>
              <a:t>downloader inesperto sul make-up: si truccano ma conoscono solo alcuni aspetti fondamentali</a:t>
            </a:r>
          </a:p>
          <a:p>
            <a:pPr marL="457200" indent="-457200">
              <a:buFont typeface="+mj-lt"/>
              <a:buAutoNum type="alphaUcPeriod"/>
            </a:pPr>
            <a:endParaRPr lang="it-IT" sz="2200" dirty="0" smtClean="0"/>
          </a:p>
          <a:p>
            <a:pPr marL="342900" indent="-342900">
              <a:buFont typeface="Wingdings" pitchFamily="2" charset="2"/>
              <a:buChar char="ü"/>
            </a:pPr>
            <a:r>
              <a:rPr lang="it-IT" sz="2200" dirty="0"/>
              <a:t>downloader esperto </a:t>
            </a:r>
            <a:r>
              <a:rPr lang="it-IT" sz="2200" dirty="0" smtClean="0"/>
              <a:t>sul make-up: conoscono la maggior parte delle tecniche e degli strumenti </a:t>
            </a:r>
            <a:endParaRPr lang="it-IT" sz="2200" dirty="0"/>
          </a:p>
          <a:p>
            <a:pPr marL="457200" indent="-457200">
              <a:buFont typeface="+mj-lt"/>
              <a:buAutoNum type="alphaUcPeriod"/>
            </a:pPr>
            <a:endParaRPr lang="it-IT" sz="2200" dirty="0"/>
          </a:p>
        </p:txBody>
      </p:sp>
    </p:spTree>
    <p:extLst>
      <p:ext uri="{BB962C8B-B14F-4D97-AF65-F5344CB8AC3E}">
        <p14:creationId xmlns:p14="http://schemas.microsoft.com/office/powerpoint/2010/main" val="374645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976215" y="216207"/>
            <a:ext cx="32828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Conoscenze</a:t>
            </a:r>
            <a:endParaRPr lang="it-IT" sz="4400" dirty="0"/>
          </a:p>
        </p:txBody>
      </p:sp>
      <p:sp>
        <p:nvSpPr>
          <p:cNvPr id="2" name="Rettangolo 1"/>
          <p:cNvSpPr/>
          <p:nvPr/>
        </p:nvSpPr>
        <p:spPr>
          <a:xfrm>
            <a:off x="600434" y="1446330"/>
            <a:ext cx="803441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/>
              <a:t>L’ utente, per poter utilizzare l'applicazione, deve essere in possesso delle seguenti conoscenze</a:t>
            </a:r>
            <a:r>
              <a:rPr lang="it-IT" sz="2400" dirty="0" smtClean="0"/>
              <a:t>:</a:t>
            </a:r>
          </a:p>
          <a:p>
            <a:pPr marL="285750" indent="-285750">
              <a:buFont typeface="Wingdings" charset="2"/>
              <a:buChar char="ü"/>
            </a:pPr>
            <a:endParaRPr lang="it-IT" sz="2400" dirty="0"/>
          </a:p>
          <a:p>
            <a:pPr marL="285750" lvl="0" indent="-285750">
              <a:buFont typeface="Wingdings" charset="2"/>
              <a:buChar char="ü"/>
            </a:pPr>
            <a:r>
              <a:rPr lang="it-IT" sz="2400" dirty="0"/>
              <a:t>Conoscenze informatiche medio-</a:t>
            </a:r>
            <a:r>
              <a:rPr lang="it-IT" sz="2400" dirty="0" smtClean="0"/>
              <a:t>basse</a:t>
            </a:r>
          </a:p>
          <a:p>
            <a:pPr marL="285750" lvl="0" indent="-285750">
              <a:buFont typeface="Wingdings" charset="2"/>
              <a:buChar char="ü"/>
            </a:pPr>
            <a:endParaRPr lang="it-IT" sz="2400" dirty="0"/>
          </a:p>
          <a:p>
            <a:pPr marL="285750" lvl="0" indent="-285750">
              <a:buFont typeface="Wingdings" charset="2"/>
              <a:buChar char="ü"/>
            </a:pPr>
            <a:r>
              <a:rPr lang="it-IT" sz="2400" dirty="0"/>
              <a:t>Conoscenze su connessione alla rete Internet attraverso un calcolatore che supporti </a:t>
            </a:r>
            <a:r>
              <a:rPr lang="it-IT" sz="2400" dirty="0" smtClean="0"/>
              <a:t>l'applicazione</a:t>
            </a:r>
          </a:p>
          <a:p>
            <a:pPr marL="285750" lvl="0" indent="-285750">
              <a:buFont typeface="Wingdings" charset="2"/>
              <a:buChar char="ü"/>
            </a:pPr>
            <a:endParaRPr lang="it-IT" sz="2400" dirty="0"/>
          </a:p>
          <a:p>
            <a:pPr marL="285750" lvl="0" indent="-285750">
              <a:buFont typeface="Wingdings" charset="2"/>
              <a:buChar char="ü"/>
            </a:pPr>
            <a:r>
              <a:rPr lang="it-IT" sz="2400" dirty="0"/>
              <a:t>Conoscenze sul </a:t>
            </a:r>
            <a:r>
              <a:rPr lang="it-IT" sz="2400" dirty="0" smtClean="0"/>
              <a:t>make</a:t>
            </a:r>
            <a:r>
              <a:rPr lang="it-IT" sz="2400" dirty="0"/>
              <a:t>-</a:t>
            </a:r>
            <a:r>
              <a:rPr lang="it-IT" sz="2400" dirty="0" smtClean="0"/>
              <a:t>up </a:t>
            </a:r>
            <a:r>
              <a:rPr lang="it-IT" sz="2400" dirty="0"/>
              <a:t>medio-basse</a:t>
            </a:r>
          </a:p>
        </p:txBody>
      </p:sp>
    </p:spTree>
    <p:extLst>
      <p:ext uri="{BB962C8B-B14F-4D97-AF65-F5344CB8AC3E}">
        <p14:creationId xmlns:p14="http://schemas.microsoft.com/office/powerpoint/2010/main" val="403641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816400" y="2566904"/>
            <a:ext cx="7387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it-IT" sz="2400" dirty="0" smtClean="0"/>
              <a:t>dovrà </a:t>
            </a:r>
            <a:r>
              <a:rPr lang="it-IT" sz="2400" dirty="0"/>
              <a:t>essere un'applicazione </a:t>
            </a:r>
            <a:r>
              <a:rPr lang="it-IT" sz="2400" dirty="0" smtClean="0"/>
              <a:t>desktop Client-Server</a:t>
            </a:r>
          </a:p>
          <a:p>
            <a:pPr marL="285750" indent="-285750">
              <a:buFont typeface="Wingdings" charset="2"/>
              <a:buChar char="ü"/>
            </a:pPr>
            <a:endParaRPr lang="it-IT" sz="2400" dirty="0"/>
          </a:p>
          <a:p>
            <a:pPr marL="285750" indent="-285750">
              <a:buFont typeface="Wingdings" charset="2"/>
              <a:buChar char="ü"/>
            </a:pPr>
            <a:r>
              <a:rPr lang="it-IT" sz="2400" dirty="0"/>
              <a:t>d</a:t>
            </a:r>
            <a:r>
              <a:rPr lang="it-IT" sz="2400" dirty="0" smtClean="0"/>
              <a:t>ovrà </a:t>
            </a:r>
            <a:r>
              <a:rPr lang="it-IT" sz="2400" dirty="0"/>
              <a:t>risultare tale da aiutare gli utenti nella ricerca di </a:t>
            </a:r>
            <a:r>
              <a:rPr lang="it-IT" sz="2400" dirty="0" smtClean="0"/>
              <a:t>tutorial e relative informazioni sul make</a:t>
            </a:r>
            <a:r>
              <a:rPr lang="it-IT" sz="2400" dirty="0"/>
              <a:t>-</a:t>
            </a:r>
            <a:r>
              <a:rPr lang="it-IT" sz="2400" dirty="0" smtClean="0"/>
              <a:t>up</a:t>
            </a:r>
          </a:p>
          <a:p>
            <a:pPr marL="285750" indent="-285750">
              <a:buFont typeface="Wingdings" charset="2"/>
              <a:buChar char="ü"/>
            </a:pPr>
            <a:endParaRPr lang="it-IT" sz="2400" dirty="0"/>
          </a:p>
          <a:p>
            <a:pPr marL="285750" indent="-285750">
              <a:buFont typeface="Wingdings" charset="2"/>
              <a:buChar char="ü"/>
            </a:pPr>
            <a:r>
              <a:rPr lang="it-IT" sz="2400" dirty="0" smtClean="0"/>
              <a:t>potrà </a:t>
            </a:r>
            <a:r>
              <a:rPr lang="it-IT" sz="2400" dirty="0"/>
              <a:t>girare su un qualsiasi </a:t>
            </a:r>
            <a:r>
              <a:rPr lang="it-IT" sz="2400" dirty="0" smtClean="0"/>
              <a:t>calcolatore</a:t>
            </a:r>
          </a:p>
          <a:p>
            <a:endParaRPr lang="it-IT" sz="24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2099315" y="220285"/>
            <a:ext cx="47688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Contesto d’uso</a:t>
            </a:r>
            <a:endParaRPr lang="it-IT" sz="4400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816400" y="1585190"/>
            <a:ext cx="2825002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smtClean="0"/>
              <a:t>L’applicazione:</a:t>
            </a:r>
            <a:endParaRPr lang="it-IT" sz="2600" b="1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1062615" y="4872193"/>
            <a:ext cx="7516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65074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2099314" y="220285"/>
            <a:ext cx="574071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smtClean="0"/>
              <a:t>Vincoli organizzativi</a:t>
            </a:r>
            <a:endParaRPr lang="it-IT" sz="4400" dirty="0"/>
          </a:p>
        </p:txBody>
      </p:sp>
      <p:sp>
        <p:nvSpPr>
          <p:cNvPr id="5" name="CasellaDiTesto 4"/>
          <p:cNvSpPr txBox="1"/>
          <p:nvPr/>
        </p:nvSpPr>
        <p:spPr>
          <a:xfrm>
            <a:off x="816400" y="1585190"/>
            <a:ext cx="44414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600" b="1" dirty="0" smtClean="0"/>
              <a:t>Inoltre l’applicazione:</a:t>
            </a:r>
            <a:endParaRPr lang="it-IT" sz="2600" b="1" dirty="0"/>
          </a:p>
        </p:txBody>
      </p:sp>
      <p:sp>
        <p:nvSpPr>
          <p:cNvPr id="6" name="CasellaDiTesto 5"/>
          <p:cNvSpPr txBox="1"/>
          <p:nvPr/>
        </p:nvSpPr>
        <p:spPr>
          <a:xfrm>
            <a:off x="816399" y="2566904"/>
            <a:ext cx="77752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charset="2"/>
              <a:buChar char="ü"/>
            </a:pPr>
            <a:r>
              <a:rPr lang="it-IT" sz="2400" dirty="0"/>
              <a:t>dovrà classificare i video in base a </a:t>
            </a:r>
            <a:r>
              <a:rPr lang="it-IT" sz="2400" dirty="0" smtClean="0"/>
              <a:t>diversi parametri quali ad esempio difficoltà, durata e occasioni </a:t>
            </a:r>
          </a:p>
          <a:p>
            <a:pPr marL="285750" indent="-285750">
              <a:buFont typeface="Wingdings" charset="2"/>
              <a:buChar char="ü"/>
            </a:pPr>
            <a:endParaRPr lang="it-IT" sz="2400" dirty="0"/>
          </a:p>
          <a:p>
            <a:pPr marL="285750" indent="-285750">
              <a:buFont typeface="Wingdings" charset="2"/>
              <a:buChar char="ü"/>
            </a:pPr>
            <a:r>
              <a:rPr lang="it-IT" sz="2400" dirty="0" smtClean="0"/>
              <a:t>dovrà </a:t>
            </a:r>
            <a:r>
              <a:rPr lang="it-IT" sz="2400" dirty="0"/>
              <a:t>catalogare i video in base </a:t>
            </a:r>
            <a:r>
              <a:rPr lang="it-IT" sz="2400" dirty="0" smtClean="0"/>
              <a:t>al tipo di tutorial sul make-up</a:t>
            </a:r>
          </a:p>
          <a:p>
            <a:pPr marL="285750" indent="-285750">
              <a:buFont typeface="Wingdings" charset="2"/>
              <a:buChar char="ü"/>
            </a:pPr>
            <a:endParaRPr lang="it-IT" sz="2400" dirty="0"/>
          </a:p>
          <a:p>
            <a:pPr marL="285750" indent="-285750">
              <a:buFont typeface="Wingdings" charset="2"/>
              <a:buChar char="ü"/>
            </a:pPr>
            <a:r>
              <a:rPr lang="it-IT" sz="2400" dirty="0"/>
              <a:t>d</a:t>
            </a:r>
            <a:r>
              <a:rPr lang="it-IT" sz="2400" dirty="0" smtClean="0"/>
              <a:t>ovrà contenere </a:t>
            </a:r>
            <a:r>
              <a:rPr lang="it-IT" sz="2400" dirty="0"/>
              <a:t>informazioni sugli strumenti e sui cosmetici </a:t>
            </a:r>
            <a:r>
              <a:rPr lang="it-IT" sz="2400" dirty="0" smtClean="0"/>
              <a:t>utilizzati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221314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lica">
  <a:themeElements>
    <a:clrScheme name="Elica">
      <a:dk1>
        <a:sysClr val="windowText" lastClr="000000"/>
      </a:dk1>
      <a:lt1>
        <a:sysClr val="window" lastClr="FFFFFF"/>
      </a:lt1>
      <a:dk2>
        <a:srgbClr val="212745"/>
      </a:dk2>
      <a:lt2>
        <a:srgbClr val="B4DCFA"/>
      </a:lt2>
      <a:accent1>
        <a:srgbClr val="4E67C8"/>
      </a:accent1>
      <a:accent2>
        <a:srgbClr val="5ECCF3"/>
      </a:accent2>
      <a:accent3>
        <a:srgbClr val="A7EA52"/>
      </a:accent3>
      <a:accent4>
        <a:srgbClr val="5DCEAF"/>
      </a:accent4>
      <a:accent5>
        <a:srgbClr val="FF8021"/>
      </a:accent5>
      <a:accent6>
        <a:srgbClr val="F14124"/>
      </a:accent6>
      <a:hlink>
        <a:srgbClr val="56C7AA"/>
      </a:hlink>
      <a:folHlink>
        <a:srgbClr val="59A8D1"/>
      </a:folHlink>
    </a:clrScheme>
    <a:fontScheme name="Elica">
      <a:majorFont>
        <a:latin typeface="Trebuchet MS"/>
        <a:ea typeface=""/>
        <a:cs typeface=""/>
        <a:font script="Jpan" typeface="ＭＳ ゴシック"/>
        <a:font script="Hang" typeface="HY그래픽B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ゴシック"/>
        <a:font script="Hang" typeface="HY그래픽M"/>
        <a:font script="Hans" typeface="方正姚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lica">
      <a:fillStyleLst>
        <a:solidFill>
          <a:schemeClr val="phClr"/>
        </a:solidFill>
        <a:gradFill rotWithShape="1">
          <a:gsLst>
            <a:gs pos="28000">
              <a:schemeClr val="phClr">
                <a:tint val="18000"/>
                <a:satMod val="120000"/>
                <a:lumMod val="88000"/>
              </a:schemeClr>
            </a:gs>
            <a:gs pos="100000">
              <a:schemeClr val="phClr">
                <a:tint val="40000"/>
                <a:satMod val="100000"/>
                <a:lumMod val="7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lumMod val="95000"/>
              </a:schemeClr>
            </a:gs>
            <a:gs pos="100000">
              <a:schemeClr val="phClr">
                <a:shade val="82000"/>
                <a:satMod val="125000"/>
                <a:lumMod val="74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satMod val="125000"/>
              <a:lumMod val="7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50800" dir="5400000" sx="98000" sy="98000" rotWithShape="0">
              <a:srgbClr val="000000">
                <a:alpha val="20000"/>
              </a:srgbClr>
            </a:outerShdw>
          </a:effectLst>
        </a:effectStyle>
        <a:effectStyle>
          <a:effectLst>
            <a:outerShdw blurRad="40005" dist="22984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alanced" dir="tr"/>
          </a:scene3d>
          <a:sp3d prstMaterial="matte">
            <a:bevelT w="19050" h="38100"/>
          </a:sp3d>
        </a:effectStyle>
        <a:effectStyle>
          <a:effectLst>
            <a:reflection blurRad="38100" stA="26000" endPos="23000" dist="25400" dir="5400000" sy="-100000" rotWithShape="0"/>
          </a:effectLst>
          <a:scene3d>
            <a:camera prst="orthographicFront">
              <a:rot lat="0" lon="0" rev="0"/>
            </a:camera>
            <a:lightRig rig="balanced" dir="tr"/>
          </a:scene3d>
          <a:sp3d contourW="14605" prstMaterial="plastic">
            <a:bevelT w="50800"/>
            <a:contourClr>
              <a:schemeClr val="phClr">
                <a:shade val="30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hade val="90000"/>
                <a:satMod val="160000"/>
                <a:lumMod val="100000"/>
              </a:schemeClr>
            </a:gs>
            <a:gs pos="60000">
              <a:schemeClr val="phClr">
                <a:tint val="95000"/>
                <a:shade val="100000"/>
                <a:satMod val="130000"/>
                <a:lumMod val="130000"/>
              </a:schemeClr>
            </a:gs>
            <a:gs pos="100000">
              <a:schemeClr val="phClr">
                <a:tint val="97000"/>
                <a:shade val="100000"/>
                <a:hueMod val="100000"/>
                <a:satMod val="140000"/>
                <a:lumMod val="80000"/>
              </a:schemeClr>
            </a:gs>
          </a:gsLst>
          <a:path path="circle">
            <a:fillToRect l="20000" t="10000" r="20000" b="60000"/>
          </a:path>
        </a:gradFill>
        <a:gradFill rotWithShape="1">
          <a:gsLst>
            <a:gs pos="0">
              <a:schemeClr val="phClr">
                <a:tint val="94000"/>
                <a:satMod val="160000"/>
                <a:lumMod val="160000"/>
              </a:schemeClr>
            </a:gs>
            <a:gs pos="42000">
              <a:schemeClr val="phClr">
                <a:tint val="94000"/>
                <a:shade val="94000"/>
                <a:satMod val="160000"/>
                <a:lumMod val="130000"/>
              </a:schemeClr>
            </a:gs>
            <a:gs pos="100000">
              <a:schemeClr val="phClr">
                <a:tint val="97000"/>
                <a:shade val="94000"/>
                <a:satMod val="180000"/>
                <a:lumMod val="84000"/>
              </a:schemeClr>
            </a:gs>
          </a:gsLst>
          <a:path path="circle">
            <a:fillToRect l="24000" t="44000" r="24000" b="12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Elica.thmx</Template>
  <TotalTime>1460</TotalTime>
  <Words>1390</Words>
  <Application>Microsoft Office PowerPoint</Application>
  <PresentationFormat>Presentazione su schermo (4:3)</PresentationFormat>
  <Paragraphs>317</Paragraphs>
  <Slides>43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43</vt:i4>
      </vt:variant>
    </vt:vector>
  </HeadingPairs>
  <TitlesOfParts>
    <vt:vector size="44" baseType="lpstr">
      <vt:lpstr>Elica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Andrea</dc:creator>
  <cp:lastModifiedBy>Luca</cp:lastModifiedBy>
  <cp:revision>203</cp:revision>
  <dcterms:created xsi:type="dcterms:W3CDTF">2012-05-07T22:19:45Z</dcterms:created>
  <dcterms:modified xsi:type="dcterms:W3CDTF">2012-06-07T09:21:25Z</dcterms:modified>
</cp:coreProperties>
</file>